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8" r:id="rId3"/>
    <p:sldId id="260" r:id="rId4"/>
    <p:sldId id="261" r:id="rId5"/>
    <p:sldId id="280" r:id="rId6"/>
    <p:sldId id="290" r:id="rId7"/>
    <p:sldId id="293" r:id="rId8"/>
    <p:sldId id="294" r:id="rId9"/>
    <p:sldId id="281" r:id="rId10"/>
    <p:sldId id="277" r:id="rId11"/>
    <p:sldId id="282" r:id="rId12"/>
    <p:sldId id="284" r:id="rId13"/>
    <p:sldId id="285" r:id="rId14"/>
    <p:sldId id="286" r:id="rId15"/>
    <p:sldId id="278" r:id="rId16"/>
    <p:sldId id="287" r:id="rId17"/>
    <p:sldId id="279" r:id="rId18"/>
    <p:sldId id="288" r:id="rId19"/>
    <p:sldId id="25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659" autoAdjust="0"/>
    <p:restoredTop sz="94660"/>
  </p:normalViewPr>
  <p:slideViewPr>
    <p:cSldViewPr>
      <p:cViewPr varScale="1">
        <p:scale>
          <a:sx n="89" d="100"/>
          <a:sy n="89" d="100"/>
        </p:scale>
        <p:origin x="-111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C51B6-A099-495F-A054-15B8F0E10923}" type="datetimeFigureOut">
              <a:rPr lang="en-US" smtClean="0"/>
              <a:pPr/>
              <a:t>3/4/2014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02AF8B-8AD0-4E61-AB9B-7FD3B654A831}" type="slidenum">
              <a:rPr lang="en-US" smtClean="0"/>
              <a:pPr/>
              <a:t>‹#›</a:t>
            </a:fld>
            <a:endParaRPr lang="en-US"/>
          </a:p>
        </p:txBody>
      </p:sp>
    </p:spTree>
    <p:extLst>
      <p:ext uri="{BB962C8B-B14F-4D97-AF65-F5344CB8AC3E}">
        <p14:creationId xmlns:p14="http://schemas.microsoft.com/office/powerpoint/2010/main" val="4225384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we are “</a:t>
            </a:r>
            <a:r>
              <a:rPr lang="en-US" dirty="0" err="1" smtClean="0"/>
              <a:t>Groundtruthing</a:t>
            </a:r>
            <a:r>
              <a:rPr lang="en-US" dirty="0" smtClean="0"/>
              <a:t>” – you will be asked to extract same</a:t>
            </a:r>
            <a:r>
              <a:rPr lang="en-US" baseline="0" dirty="0" smtClean="0"/>
              <a:t> name extracted multiple times.  Don’t worry about it and realize that you are helping with research of underlying extraction tools, not experimenting with expected form types for patrons.</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2</a:t>
            </a:fld>
            <a:endParaRPr lang="en-US"/>
          </a:p>
        </p:txBody>
      </p:sp>
    </p:spTree>
    <p:extLst>
      <p:ext uri="{BB962C8B-B14F-4D97-AF65-F5344CB8AC3E}">
        <p14:creationId xmlns:p14="http://schemas.microsoft.com/office/powerpoint/2010/main" val="72595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also interested in how easy</a:t>
            </a:r>
            <a:r>
              <a:rPr lang="en-US" baseline="0" dirty="0" smtClean="0"/>
              <a:t> it is to do the task and how accurately the process of </a:t>
            </a:r>
            <a:r>
              <a:rPr lang="en-US" baseline="0" dirty="0" err="1" smtClean="0"/>
              <a:t>groundtruthing</a:t>
            </a:r>
            <a:r>
              <a:rPr lang="en-US" baseline="0" dirty="0" smtClean="0"/>
              <a:t> is, because we’ll need to make decisions about who/what will do what </a:t>
            </a:r>
            <a:r>
              <a:rPr lang="en-US" baseline="0" smtClean="0"/>
              <a:t>and when, … </a:t>
            </a:r>
            <a:endParaRPr lang="en-US" dirty="0"/>
          </a:p>
        </p:txBody>
      </p:sp>
      <p:sp>
        <p:nvSpPr>
          <p:cNvPr id="4" name="Slide Number Placeholder 3"/>
          <p:cNvSpPr>
            <a:spLocks noGrp="1"/>
          </p:cNvSpPr>
          <p:nvPr>
            <p:ph type="sldNum" sz="quarter" idx="10"/>
          </p:nvPr>
        </p:nvSpPr>
        <p:spPr/>
        <p:txBody>
          <a:bodyPr/>
          <a:lstStyle/>
          <a:p>
            <a:fld id="{1B02AF8B-8AD0-4E61-AB9B-7FD3B654A831}"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a:t>
            </a:r>
            <a:r>
              <a:rPr lang="en-US" baseline="0" dirty="0" smtClean="0"/>
              <a:t> the real Keyboard Shortcuts in place of this old one.</a:t>
            </a:r>
            <a:endParaRPr lang="en-US" dirty="0" smtClean="0"/>
          </a:p>
          <a:p>
            <a:r>
              <a:rPr lang="en-US" dirty="0" smtClean="0"/>
              <a:t>Instead of Ctrl, use Command on</a:t>
            </a:r>
            <a:r>
              <a:rPr lang="en-US" baseline="0" dirty="0" smtClean="0"/>
              <a:t> a MAC.</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a:t>
            </a:r>
            <a:r>
              <a:rPr lang="en-US" baseline="0" dirty="0" smtClean="0"/>
              <a:t> the real Keyboard Shortcuts in place of this old one: OK for now, but will likely add selection lists.</a:t>
            </a:r>
            <a:endParaRPr lang="en-US" dirty="0" smtClean="0"/>
          </a:p>
          <a:p>
            <a:r>
              <a:rPr lang="en-US" dirty="0" smtClean="0"/>
              <a:t>Instead of Ctrl, use Command on</a:t>
            </a:r>
            <a:r>
              <a:rPr lang="en-US" baseline="0" dirty="0" smtClean="0"/>
              <a:t> a MAC.</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a:t>
            </a:r>
            <a:r>
              <a:rPr lang="en-US" baseline="0" dirty="0" smtClean="0"/>
              <a:t> the real Keyboard Shortcuts in place of this old one.</a:t>
            </a:r>
            <a:endParaRPr lang="en-US" dirty="0" smtClean="0"/>
          </a:p>
          <a:p>
            <a:r>
              <a:rPr lang="en-US" dirty="0" smtClean="0"/>
              <a:t>Instead of Ctrl, use Command on</a:t>
            </a:r>
            <a:r>
              <a:rPr lang="en-US" baseline="0" dirty="0" smtClean="0"/>
              <a:t> a MAC.</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ground-</a:t>
            </a:r>
            <a:r>
              <a:rPr lang="en-US" dirty="0" err="1" smtClean="0"/>
              <a:t>truthing</a:t>
            </a:r>
            <a:r>
              <a:rPr lang="en-US" dirty="0" smtClean="0"/>
              <a:t>,</a:t>
            </a:r>
            <a:r>
              <a:rPr lang="en-US" baseline="0" dirty="0" smtClean="0"/>
              <a:t> we’ll want to strictly follow the rules, so we can be confident in the metrics.</a:t>
            </a:r>
          </a:p>
          <a:p>
            <a:r>
              <a:rPr lang="en-US" baseline="0" dirty="0" smtClean="0"/>
              <a:t>BUT for actual use: (1) The rules can be looser – it shouldn’t matter if they pick up extra name components (like the surname of the father or the maiden name or married name of the married sisters).  (2) The arbitrator probably ought to be checking the inferred information – parent/child, marriages, genders, full names, …</a:t>
            </a:r>
            <a:endParaRPr lang="en-US" dirty="0"/>
          </a:p>
        </p:txBody>
      </p:sp>
      <p:sp>
        <p:nvSpPr>
          <p:cNvPr id="4" name="Slide Number Placeholder 3"/>
          <p:cNvSpPr>
            <a:spLocks noGrp="1"/>
          </p:cNvSpPr>
          <p:nvPr>
            <p:ph type="sldNum" sz="quarter" idx="10"/>
          </p:nvPr>
        </p:nvSpPr>
        <p:spPr/>
        <p:txBody>
          <a:bodyPr/>
          <a:lstStyle/>
          <a:p>
            <a:fld id="{1B02AF8B-8AD0-4E61-AB9B-7FD3B654A831}" type="slidenum">
              <a:rPr lang="en-US" smtClean="0"/>
              <a:pPr/>
              <a:t>11</a:t>
            </a:fld>
            <a:endParaRPr lang="en-US"/>
          </a:p>
        </p:txBody>
      </p:sp>
    </p:spTree>
    <p:extLst>
      <p:ext uri="{BB962C8B-B14F-4D97-AF65-F5344CB8AC3E}">
        <p14:creationId xmlns:p14="http://schemas.microsoft.com/office/powerpoint/2010/main" val="387614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2F9E97-3EE5-4705-95B0-8C411A95EBFF}" type="datetime1">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B4B79-95AD-4235-9086-BE8AAB678E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F8EF-38C6-4FCF-B758-436988943F0F}" type="datetime1">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B4B79-95AD-4235-9086-BE8AAB678E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B475C-80A1-42C5-98B8-ED2369A0E564}" type="datetime1">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B4B79-95AD-4235-9086-BE8AAB678E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826AB-AB54-41DE-A47A-EEA488CA3132}" type="datetime1">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B4B79-95AD-4235-9086-BE8AAB678E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185803-4575-4C38-85AE-44587F12FA67}" type="datetime1">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B4B79-95AD-4235-9086-BE8AAB678E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CCE5BE-9CEF-44CB-BAFF-D8CE10CEC0C1}" type="datetime1">
              <a:rPr lang="en-US" smtClean="0"/>
              <a:pPr/>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B4B79-95AD-4235-9086-BE8AAB678E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41A710-1A85-43A5-BD90-AB15DD23B37F}" type="datetime1">
              <a:rPr lang="en-US" smtClean="0"/>
              <a:pPr/>
              <a:t>3/4/2014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6B4B79-95AD-4235-9086-BE8AAB678E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2EF439-C2F6-4DD6-AD3D-7D19A6B671D4}" type="datetime1">
              <a:rPr lang="en-US" smtClean="0"/>
              <a:pPr/>
              <a:t>3/4/2014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B4B79-95AD-4235-9086-BE8AAB678E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0A823-FA8C-457F-8F2C-078E3977E469}" type="datetime1">
              <a:rPr lang="en-US" smtClean="0"/>
              <a:pPr/>
              <a:t>3/4/2014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6B4B79-95AD-4235-9086-BE8AAB678E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2A401-58C4-4B68-986F-498DE451E81A}" type="datetime1">
              <a:rPr lang="en-US" smtClean="0"/>
              <a:pPr/>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B4B79-95AD-4235-9086-BE8AAB678E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A6E48-5CCD-4E45-916F-CFFFD3CA4A8A}" type="datetime1">
              <a:rPr lang="en-US" smtClean="0"/>
              <a:pPr/>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B4B79-95AD-4235-9086-BE8AAB678E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704DC-6109-48F3-9754-808FE15B499C}" type="datetime1">
              <a:rPr lang="en-US" smtClean="0"/>
              <a:pPr/>
              <a:t>3/4/2014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B4B79-95AD-4235-9086-BE8AAB678E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Ground-</a:t>
            </a:r>
            <a:r>
              <a:rPr lang="en-US" dirty="0" err="1" smtClean="0"/>
              <a:t>truthing</a:t>
            </a:r>
            <a:r>
              <a:rPr lang="en-US" dirty="0" smtClean="0"/>
              <a:t> Obituaries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Person Names</a:t>
            </a:r>
            <a:endParaRPr lang="en-US" dirty="0"/>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r>
              <a:rPr lang="en-US" dirty="0" smtClean="0"/>
              <a:t>Extract a name for each person mentioned, exactly as it appears, including </a:t>
            </a:r>
            <a:r>
              <a:rPr lang="en-US" dirty="0"/>
              <a:t>any </a:t>
            </a:r>
            <a:r>
              <a:rPr lang="en-US" dirty="0" smtClean="0"/>
              <a:t>punctuation, titles, parentheses, quote marks, and suffixes.  (Don’t add inferred name parts, such as maiden names or surnames, when they don’t actually appear in the name, as written.)</a:t>
            </a:r>
          </a:p>
          <a:p>
            <a:endParaRPr lang="en-US" dirty="0"/>
          </a:p>
          <a:p>
            <a:r>
              <a:rPr lang="en-US" dirty="0" smtClean="0"/>
              <a:t>If more than one name appears for a person, select only the most complete name—the first if several complete names appear.</a:t>
            </a:r>
          </a:p>
          <a:p>
            <a:endParaRPr lang="en-US" dirty="0" smtClean="0"/>
          </a:p>
          <a:p>
            <a:r>
              <a:rPr lang="en-US" dirty="0" smtClean="0"/>
              <a:t>For “names” that designate more than one person, record the name for each person.</a:t>
            </a:r>
          </a:p>
          <a:p>
            <a:endParaRPr lang="en-US" dirty="0"/>
          </a:p>
        </p:txBody>
      </p:sp>
      <p:sp>
        <p:nvSpPr>
          <p:cNvPr id="4" name="Slide Number Placeholder 3"/>
          <p:cNvSpPr>
            <a:spLocks noGrp="1"/>
          </p:cNvSpPr>
          <p:nvPr>
            <p:ph type="sldNum" sz="quarter" idx="12"/>
          </p:nvPr>
        </p:nvSpPr>
        <p:spPr/>
        <p:txBody>
          <a:bodyPr/>
          <a:lstStyle/>
          <a:p>
            <a:fld id="{416B4B79-95AD-4235-9086-BE8AAB678EAA}" type="slidenum">
              <a:rPr lang="en-US" smtClean="0"/>
              <a:pPr/>
              <a:t>10</a:t>
            </a:fld>
            <a:endParaRPr lang="en-US"/>
          </a:p>
        </p:txBody>
      </p:sp>
    </p:spTree>
    <p:extLst>
      <p:ext uri="{BB962C8B-B14F-4D97-AF65-F5344CB8AC3E}">
        <p14:creationId xmlns:p14="http://schemas.microsoft.com/office/powerpoint/2010/main" val="421076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06" y="221380"/>
            <a:ext cx="8229600" cy="1143000"/>
          </a:xfrm>
        </p:spPr>
        <p:txBody>
          <a:bodyPr>
            <a:normAutofit/>
          </a:bodyPr>
          <a:lstStyle/>
          <a:p>
            <a:r>
              <a:rPr lang="en-US" dirty="0" smtClean="0"/>
              <a:t>Examples for Person Name Rules</a:t>
            </a:r>
            <a:endParaRPr lang="en-US" dirty="0"/>
          </a:p>
        </p:txBody>
      </p:sp>
      <p:sp>
        <p:nvSpPr>
          <p:cNvPr id="24" name="Rectangle 23"/>
          <p:cNvSpPr/>
          <p:nvPr/>
        </p:nvSpPr>
        <p:spPr>
          <a:xfrm>
            <a:off x="2718922" y="4377039"/>
            <a:ext cx="1104413" cy="152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584335" y="4283314"/>
            <a:ext cx="388495" cy="238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2778582" y="1321482"/>
            <a:ext cx="3280738" cy="5047536"/>
            <a:chOff x="2778582" y="1321482"/>
            <a:chExt cx="3280738" cy="5047536"/>
          </a:xfrm>
        </p:grpSpPr>
        <p:sp>
          <p:nvSpPr>
            <p:cNvPr id="5" name="TextBox 4"/>
            <p:cNvSpPr txBox="1"/>
            <p:nvPr/>
          </p:nvSpPr>
          <p:spPr>
            <a:xfrm>
              <a:off x="2946480" y="1321482"/>
              <a:ext cx="3112840" cy="5047536"/>
            </a:xfrm>
            <a:prstGeom prst="rect">
              <a:avLst/>
            </a:prstGeom>
            <a:noFill/>
          </p:spPr>
          <p:txBody>
            <a:bodyPr wrap="none" rtlCol="0">
              <a:spAutoFit/>
            </a:bodyPr>
            <a:lstStyle/>
            <a:p>
              <a:r>
                <a:rPr lang="en-US" sz="1400" dirty="0"/>
                <a:t>Brian Fielding Frost</a:t>
              </a:r>
            </a:p>
            <a:p>
              <a:r>
                <a:rPr lang="en-US" sz="1400" dirty="0"/>
                <a:t>Our beloved Brian Fielding Frost,</a:t>
              </a:r>
            </a:p>
            <a:p>
              <a:r>
                <a:rPr lang="en-US" sz="1400" dirty="0"/>
                <a:t>age 41, passed away Saturday morning,</a:t>
              </a:r>
            </a:p>
            <a:p>
              <a:r>
                <a:rPr lang="en-US" sz="1400" dirty="0"/>
                <a:t>March 7, 1998, due to injuries sustained</a:t>
              </a:r>
            </a:p>
            <a:p>
              <a:r>
                <a:rPr lang="en-US" sz="1400" dirty="0"/>
                <a:t>in an automobile accident. He was born</a:t>
              </a:r>
            </a:p>
            <a:p>
              <a:r>
                <a:rPr lang="en-US" sz="1400" dirty="0"/>
                <a:t>August 4, 1956 in Salt Lake City, to</a:t>
              </a:r>
            </a:p>
            <a:p>
              <a:r>
                <a:rPr lang="en-US" sz="1400" dirty="0"/>
                <a:t>Donald Fielding and Helen Glade Frost.</a:t>
              </a:r>
            </a:p>
            <a:p>
              <a:r>
                <a:rPr lang="en-US" sz="1400" dirty="0"/>
                <a:t>He married Susan Fox on June 1, 1981.</a:t>
              </a:r>
            </a:p>
            <a:p>
              <a:r>
                <a:rPr lang="en-US" sz="1400" dirty="0"/>
                <a:t>He is survived by Susan; sons </a:t>
              </a:r>
              <a:r>
                <a:rPr lang="en-US" sz="1400" dirty="0" err="1"/>
                <a:t>Jor</a:t>
              </a:r>
              <a:r>
                <a:rPr lang="en-US" sz="1400" dirty="0"/>
                <a:t>-</a:t>
              </a:r>
            </a:p>
            <a:p>
              <a:r>
                <a:rPr lang="en-US" sz="1400" dirty="0" err="1"/>
                <a:t>dan</a:t>
              </a:r>
              <a:r>
                <a:rPr lang="en-US" sz="1400" dirty="0"/>
                <a:t> (9), Travis (8), Bryce (6); parents,</a:t>
              </a:r>
            </a:p>
            <a:p>
              <a:r>
                <a:rPr lang="en-US" sz="1400" dirty="0"/>
                <a:t>three brothers, Donald Glade (Lynne),</a:t>
              </a:r>
            </a:p>
            <a:p>
              <a:r>
                <a:rPr lang="en-US" sz="1400" dirty="0"/>
                <a:t>Kenneth Wesley (Ellen), Alex Reed,</a:t>
              </a:r>
            </a:p>
            <a:p>
              <a:r>
                <a:rPr lang="en-US" sz="1400" dirty="0"/>
                <a:t>and two sisters, Anne (Dale) Elkins and</a:t>
              </a:r>
            </a:p>
            <a:p>
              <a:r>
                <a:rPr lang="en-US" sz="1400" dirty="0"/>
                <a:t>Sally (Kent) Britton. A son, Michael</a:t>
              </a:r>
            </a:p>
            <a:p>
              <a:r>
                <a:rPr lang="en-US" sz="1400" dirty="0"/>
                <a:t>Brian Frost, preceded him in death.</a:t>
              </a:r>
            </a:p>
            <a:p>
              <a:r>
                <a:rPr lang="en-US" sz="1400" dirty="0"/>
                <a:t>Funeral services will be held at 12</a:t>
              </a:r>
            </a:p>
            <a:p>
              <a:r>
                <a:rPr lang="en-US" sz="1400" dirty="0"/>
                <a:t>noon Friday, March 13, 1998 in the</a:t>
              </a:r>
            </a:p>
            <a:p>
              <a:r>
                <a:rPr lang="en-US" sz="1400" dirty="0"/>
                <a:t>Howard Stake Center, 350 South 1600</a:t>
              </a:r>
            </a:p>
            <a:p>
              <a:r>
                <a:rPr lang="en-US" sz="1400" dirty="0" smtClean="0"/>
                <a:t>East (Bishop Lynn Jones, presiding).</a:t>
              </a:r>
            </a:p>
            <a:p>
              <a:r>
                <a:rPr lang="en-US" sz="1400" dirty="0" smtClean="0"/>
                <a:t>Friends </a:t>
              </a:r>
              <a:r>
                <a:rPr lang="en-US" sz="1400" dirty="0"/>
                <a:t>may call 5-7 p.m. </a:t>
              </a:r>
              <a:r>
                <a:rPr lang="en-US" sz="1400" dirty="0" smtClean="0"/>
                <a:t>Thursday at</a:t>
              </a:r>
            </a:p>
            <a:p>
              <a:r>
                <a:rPr lang="en-US" sz="1400" dirty="0" smtClean="0"/>
                <a:t>Wasatch </a:t>
              </a:r>
              <a:r>
                <a:rPr lang="en-US" sz="1400" dirty="0"/>
                <a:t>Lawn Mortuary, </a:t>
              </a:r>
              <a:r>
                <a:rPr lang="en-US" sz="1400" dirty="0" smtClean="0"/>
                <a:t>3401 South</a:t>
              </a:r>
            </a:p>
            <a:p>
              <a:r>
                <a:rPr lang="en-US" sz="1400" dirty="0" smtClean="0"/>
                <a:t>Highland </a:t>
              </a:r>
              <a:r>
                <a:rPr lang="en-US" sz="1400" dirty="0"/>
                <a:t>Drive, and at the </a:t>
              </a:r>
              <a:r>
                <a:rPr lang="en-US" sz="1400" dirty="0" smtClean="0"/>
                <a:t>Stake</a:t>
              </a:r>
            </a:p>
            <a:p>
              <a:r>
                <a:rPr lang="en-US" sz="1400" dirty="0" smtClean="0"/>
                <a:t>Center from </a:t>
              </a:r>
              <a:r>
                <a:rPr lang="en-US" sz="1400" dirty="0"/>
                <a:t>10:45-11:45 a.m. Friday</a:t>
              </a:r>
              <a:r>
                <a:rPr lang="en-US" sz="1400" dirty="0" smtClean="0"/>
                <a:t>.</a:t>
              </a:r>
            </a:p>
          </p:txBody>
        </p:sp>
        <p:sp>
          <p:nvSpPr>
            <p:cNvPr id="6" name="Rectangle 5"/>
            <p:cNvSpPr/>
            <p:nvPr/>
          </p:nvSpPr>
          <p:spPr>
            <a:xfrm>
              <a:off x="2972830" y="1400700"/>
              <a:ext cx="1556420" cy="152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03285" y="2684772"/>
              <a:ext cx="1172537" cy="152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02899" y="2684772"/>
              <a:ext cx="1318867" cy="152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84295" y="2896104"/>
              <a:ext cx="718273" cy="152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70924" y="3109075"/>
              <a:ext cx="430834" cy="152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49968" y="3320556"/>
              <a:ext cx="457200" cy="152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11967" y="3316017"/>
              <a:ext cx="457200" cy="152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76806" y="3307381"/>
              <a:ext cx="381000" cy="160234"/>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50378" y="3531282"/>
              <a:ext cx="1011955" cy="152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98746" y="3531282"/>
              <a:ext cx="529472" cy="152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28731" y="3748488"/>
              <a:ext cx="1183223" cy="152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256105" y="3749201"/>
              <a:ext cx="443529" cy="151687"/>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786381" y="3750554"/>
              <a:ext cx="712116" cy="152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96984" y="3962229"/>
              <a:ext cx="405584" cy="152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27245" y="3962229"/>
              <a:ext cx="888683" cy="152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30724" y="4173641"/>
              <a:ext cx="354634" cy="152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13761" y="4173641"/>
              <a:ext cx="963046" cy="152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937675" y="4173641"/>
              <a:ext cx="1121645" cy="152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516967" y="3066248"/>
              <a:ext cx="21125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778582" y="3256748"/>
              <a:ext cx="224703" cy="236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5601758" y="4130201"/>
            <a:ext cx="597448" cy="239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68825" y="1721942"/>
            <a:ext cx="1868831" cy="646331"/>
          </a:xfrm>
          <a:prstGeom prst="rect">
            <a:avLst/>
          </a:prstGeom>
          <a:noFill/>
        </p:spPr>
        <p:txBody>
          <a:bodyPr wrap="square" rtlCol="0">
            <a:spAutoFit/>
          </a:bodyPr>
          <a:lstStyle/>
          <a:p>
            <a:r>
              <a:rPr lang="en-US" dirty="0" smtClean="0">
                <a:solidFill>
                  <a:srgbClr val="FF0000"/>
                </a:solidFill>
              </a:rPr>
              <a:t>Record only the first full name</a:t>
            </a:r>
            <a:endParaRPr lang="en-US" dirty="0">
              <a:solidFill>
                <a:srgbClr val="FF0000"/>
              </a:solidFill>
            </a:endParaRPr>
          </a:p>
        </p:txBody>
      </p:sp>
      <p:cxnSp>
        <p:nvCxnSpPr>
          <p:cNvPr id="32" name="Straight Connector 31"/>
          <p:cNvCxnSpPr>
            <a:stCxn id="30" idx="3"/>
          </p:cNvCxnSpPr>
          <p:nvPr/>
        </p:nvCxnSpPr>
        <p:spPr>
          <a:xfrm flipV="1">
            <a:off x="2137656" y="1547724"/>
            <a:ext cx="885887" cy="4973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0" idx="3"/>
          </p:cNvCxnSpPr>
          <p:nvPr/>
        </p:nvCxnSpPr>
        <p:spPr>
          <a:xfrm flipV="1">
            <a:off x="2137656" y="1727166"/>
            <a:ext cx="1857286" cy="31794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47677" y="2933582"/>
            <a:ext cx="1814101" cy="646331"/>
          </a:xfrm>
          <a:prstGeom prst="rect">
            <a:avLst/>
          </a:prstGeom>
          <a:noFill/>
        </p:spPr>
        <p:txBody>
          <a:bodyPr wrap="square" rtlCol="0">
            <a:spAutoFit/>
          </a:bodyPr>
          <a:lstStyle/>
          <a:p>
            <a:r>
              <a:rPr lang="en-US" dirty="0" smtClean="0">
                <a:solidFill>
                  <a:srgbClr val="FF0000"/>
                </a:solidFill>
              </a:rPr>
              <a:t>Record the more complete name</a:t>
            </a:r>
            <a:endParaRPr lang="en-US" dirty="0">
              <a:solidFill>
                <a:srgbClr val="FF0000"/>
              </a:solidFill>
            </a:endParaRPr>
          </a:p>
        </p:txBody>
      </p:sp>
      <p:cxnSp>
        <p:nvCxnSpPr>
          <p:cNvPr id="39" name="Straight Connector 38"/>
          <p:cNvCxnSpPr>
            <a:stCxn id="37" idx="3"/>
          </p:cNvCxnSpPr>
          <p:nvPr/>
        </p:nvCxnSpPr>
        <p:spPr>
          <a:xfrm flipV="1">
            <a:off x="2061778" y="2998114"/>
            <a:ext cx="1815194" cy="2586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3"/>
          </p:cNvCxnSpPr>
          <p:nvPr/>
        </p:nvCxnSpPr>
        <p:spPr>
          <a:xfrm flipV="1">
            <a:off x="2061778" y="3188614"/>
            <a:ext cx="2230733" cy="681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324600" y="1547826"/>
            <a:ext cx="2743200" cy="923330"/>
          </a:xfrm>
          <a:prstGeom prst="rect">
            <a:avLst/>
          </a:prstGeom>
          <a:noFill/>
        </p:spPr>
        <p:txBody>
          <a:bodyPr wrap="square" rtlCol="0">
            <a:spAutoFit/>
          </a:bodyPr>
          <a:lstStyle/>
          <a:p>
            <a:r>
              <a:rPr lang="en-US" dirty="0" smtClean="0">
                <a:solidFill>
                  <a:srgbClr val="FF0000"/>
                </a:solidFill>
              </a:rPr>
              <a:t>Record the name exactly as it appears (don’t add the inferred surname “Frost”)</a:t>
            </a:r>
            <a:endParaRPr lang="en-US" dirty="0">
              <a:solidFill>
                <a:srgbClr val="FF0000"/>
              </a:solidFill>
            </a:endParaRPr>
          </a:p>
        </p:txBody>
      </p:sp>
      <p:cxnSp>
        <p:nvCxnSpPr>
          <p:cNvPr id="46" name="Straight Connector 45"/>
          <p:cNvCxnSpPr>
            <a:stCxn id="44" idx="1"/>
          </p:cNvCxnSpPr>
          <p:nvPr/>
        </p:nvCxnSpPr>
        <p:spPr>
          <a:xfrm flipH="1">
            <a:off x="4175334" y="2009491"/>
            <a:ext cx="2149266" cy="6777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48567" y="3790775"/>
            <a:ext cx="2697913" cy="1477328"/>
          </a:xfrm>
          <a:prstGeom prst="rect">
            <a:avLst/>
          </a:prstGeom>
          <a:noFill/>
        </p:spPr>
        <p:txBody>
          <a:bodyPr wrap="square" rtlCol="0">
            <a:spAutoFit/>
          </a:bodyPr>
          <a:lstStyle/>
          <a:p>
            <a:r>
              <a:rPr lang="en-US" dirty="0" smtClean="0">
                <a:solidFill>
                  <a:srgbClr val="FF0000"/>
                </a:solidFill>
              </a:rPr>
              <a:t>Record the name exactly as it appears (just “Sally” —don’t add either the married name “Britton” or the maiden name “Frost”)</a:t>
            </a:r>
            <a:endParaRPr lang="en-US" dirty="0">
              <a:solidFill>
                <a:srgbClr val="FF0000"/>
              </a:solidFill>
            </a:endParaRPr>
          </a:p>
        </p:txBody>
      </p:sp>
      <p:cxnSp>
        <p:nvCxnSpPr>
          <p:cNvPr id="49" name="Straight Connector 48"/>
          <p:cNvCxnSpPr/>
          <p:nvPr/>
        </p:nvCxnSpPr>
        <p:spPr>
          <a:xfrm>
            <a:off x="2718922" y="4038429"/>
            <a:ext cx="309809" cy="1900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313025" y="3682071"/>
            <a:ext cx="2743200" cy="1200329"/>
          </a:xfrm>
          <a:prstGeom prst="rect">
            <a:avLst/>
          </a:prstGeom>
          <a:noFill/>
        </p:spPr>
        <p:txBody>
          <a:bodyPr wrap="square" rtlCol="0">
            <a:spAutoFit/>
          </a:bodyPr>
          <a:lstStyle/>
          <a:p>
            <a:r>
              <a:rPr lang="en-US" dirty="0" smtClean="0">
                <a:solidFill>
                  <a:srgbClr val="FF0000"/>
                </a:solidFill>
              </a:rPr>
              <a:t>Record names exactly as they appear, including the parentheses (don’t add the married name “Frost”)</a:t>
            </a:r>
          </a:p>
        </p:txBody>
      </p:sp>
      <p:cxnSp>
        <p:nvCxnSpPr>
          <p:cNvPr id="52" name="Straight Connector 51"/>
          <p:cNvCxnSpPr>
            <a:endCxn id="15" idx="2"/>
          </p:cNvCxnSpPr>
          <p:nvPr/>
        </p:nvCxnSpPr>
        <p:spPr>
          <a:xfrm flipH="1" flipV="1">
            <a:off x="5463482" y="3683682"/>
            <a:ext cx="849543" cy="3547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17" idx="3"/>
          </p:cNvCxnSpPr>
          <p:nvPr/>
        </p:nvCxnSpPr>
        <p:spPr>
          <a:xfrm flipH="1" flipV="1">
            <a:off x="4699634" y="3825045"/>
            <a:ext cx="1624966" cy="2133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362700" y="2606341"/>
            <a:ext cx="2667000" cy="923330"/>
          </a:xfrm>
          <a:prstGeom prst="rect">
            <a:avLst/>
          </a:prstGeom>
          <a:noFill/>
        </p:spPr>
        <p:txBody>
          <a:bodyPr wrap="square" rtlCol="0">
            <a:spAutoFit/>
          </a:bodyPr>
          <a:lstStyle/>
          <a:p>
            <a:r>
              <a:rPr lang="en-US" dirty="0" smtClean="0">
                <a:solidFill>
                  <a:srgbClr val="FF0000"/>
                </a:solidFill>
              </a:rPr>
              <a:t>Record as: “Jordan”.* Hint: Alt-click on “</a:t>
            </a:r>
            <a:r>
              <a:rPr lang="en-US" dirty="0" err="1" smtClean="0">
                <a:solidFill>
                  <a:srgbClr val="FF0000"/>
                </a:solidFill>
              </a:rPr>
              <a:t>Jor</a:t>
            </a:r>
            <a:r>
              <a:rPr lang="en-US" dirty="0" smtClean="0">
                <a:solidFill>
                  <a:srgbClr val="FF0000"/>
                </a:solidFill>
              </a:rPr>
              <a:t>-” does this automatically.</a:t>
            </a:r>
            <a:endParaRPr lang="en-US" dirty="0">
              <a:solidFill>
                <a:srgbClr val="FF0000"/>
              </a:solidFill>
            </a:endParaRPr>
          </a:p>
        </p:txBody>
      </p:sp>
      <p:cxnSp>
        <p:nvCxnSpPr>
          <p:cNvPr id="60" name="Straight Connector 59"/>
          <p:cNvCxnSpPr>
            <a:stCxn id="55" idx="1"/>
            <a:endCxn id="27" idx="1"/>
          </p:cNvCxnSpPr>
          <p:nvPr/>
        </p:nvCxnSpPr>
        <p:spPr>
          <a:xfrm flipH="1">
            <a:off x="5516967" y="3068006"/>
            <a:ext cx="845733" cy="11254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324600" y="5029200"/>
            <a:ext cx="2705100" cy="1477328"/>
          </a:xfrm>
          <a:prstGeom prst="rect">
            <a:avLst/>
          </a:prstGeom>
          <a:noFill/>
        </p:spPr>
        <p:txBody>
          <a:bodyPr wrap="square" rtlCol="0">
            <a:spAutoFit/>
          </a:bodyPr>
          <a:lstStyle/>
          <a:p>
            <a:r>
              <a:rPr lang="en-US" dirty="0" smtClean="0">
                <a:solidFill>
                  <a:srgbClr val="FF0000"/>
                </a:solidFill>
              </a:rPr>
              <a:t>*Record “Susan Smith-</a:t>
            </a:r>
          </a:p>
          <a:p>
            <a:r>
              <a:rPr lang="en-US" dirty="0" smtClean="0">
                <a:solidFill>
                  <a:srgbClr val="FF0000"/>
                </a:solidFill>
              </a:rPr>
              <a:t>Jones” as:</a:t>
            </a:r>
          </a:p>
          <a:p>
            <a:r>
              <a:rPr lang="en-US" dirty="0" smtClean="0">
                <a:solidFill>
                  <a:srgbClr val="FF0000"/>
                </a:solidFill>
              </a:rPr>
              <a:t>“Susan Smith-Jones”.  Hint:</a:t>
            </a:r>
          </a:p>
          <a:p>
            <a:r>
              <a:rPr lang="en-US" dirty="0" smtClean="0">
                <a:solidFill>
                  <a:srgbClr val="FF0000"/>
                </a:solidFill>
              </a:rPr>
              <a:t>Hold Ctrl click “Smith”, click “-”, click “Jones”.</a:t>
            </a:r>
            <a:endParaRPr lang="en-US" dirty="0">
              <a:solidFill>
                <a:srgbClr val="FF0000"/>
              </a:solidFill>
            </a:endParaRPr>
          </a:p>
        </p:txBody>
      </p:sp>
      <p:sp>
        <p:nvSpPr>
          <p:cNvPr id="74" name="Rectangle 73"/>
          <p:cNvSpPr/>
          <p:nvPr/>
        </p:nvSpPr>
        <p:spPr>
          <a:xfrm>
            <a:off x="3429000" y="5250958"/>
            <a:ext cx="1314450" cy="142097"/>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670050" y="5715000"/>
            <a:ext cx="1391728" cy="369332"/>
          </a:xfrm>
          <a:prstGeom prst="rect">
            <a:avLst/>
          </a:prstGeom>
          <a:noFill/>
        </p:spPr>
        <p:txBody>
          <a:bodyPr wrap="none" rtlCol="0">
            <a:spAutoFit/>
          </a:bodyPr>
          <a:lstStyle/>
          <a:p>
            <a:r>
              <a:rPr lang="en-US" dirty="0" smtClean="0">
                <a:solidFill>
                  <a:srgbClr val="FF0000"/>
                </a:solidFill>
              </a:rPr>
              <a:t>Include titles</a:t>
            </a:r>
            <a:endParaRPr lang="en-US" dirty="0">
              <a:solidFill>
                <a:srgbClr val="FF0000"/>
              </a:solidFill>
            </a:endParaRPr>
          </a:p>
        </p:txBody>
      </p:sp>
      <p:cxnSp>
        <p:nvCxnSpPr>
          <p:cNvPr id="77" name="Straight Connector 76"/>
          <p:cNvCxnSpPr>
            <a:stCxn id="75" idx="3"/>
          </p:cNvCxnSpPr>
          <p:nvPr/>
        </p:nvCxnSpPr>
        <p:spPr>
          <a:xfrm flipV="1">
            <a:off x="2061778" y="5393055"/>
            <a:ext cx="1443422" cy="5066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16B4B79-95AD-4235-9086-BE8AAB678EAA}" type="slidenum">
              <a:rPr lang="en-US" smtClean="0"/>
              <a:pPr/>
              <a:t>11</a:t>
            </a:fld>
            <a:endParaRPr lang="en-US"/>
          </a:p>
        </p:txBody>
      </p:sp>
      <p:cxnSp>
        <p:nvCxnSpPr>
          <p:cNvPr id="29" name="Straight Connector 28"/>
          <p:cNvCxnSpPr>
            <a:endCxn id="22" idx="3"/>
          </p:cNvCxnSpPr>
          <p:nvPr/>
        </p:nvCxnSpPr>
        <p:spPr>
          <a:xfrm flipH="1">
            <a:off x="4376807" y="4038429"/>
            <a:ext cx="1936218" cy="2114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218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Examples of Possible Name Appearances and What to Do</a:t>
            </a:r>
            <a:endParaRPr lang="en-US" dirty="0"/>
          </a:p>
        </p:txBody>
      </p:sp>
      <p:sp>
        <p:nvSpPr>
          <p:cNvPr id="3" name="TextBox 2"/>
          <p:cNvSpPr txBox="1"/>
          <p:nvPr/>
        </p:nvSpPr>
        <p:spPr>
          <a:xfrm>
            <a:off x="457200" y="1524000"/>
            <a:ext cx="8534400" cy="5078313"/>
          </a:xfrm>
          <a:prstGeom prst="rect">
            <a:avLst/>
          </a:prstGeom>
          <a:noFill/>
        </p:spPr>
        <p:txBody>
          <a:bodyPr wrap="square" rtlCol="0">
            <a:spAutoFit/>
          </a:bodyPr>
          <a:lstStyle/>
          <a:p>
            <a:r>
              <a:rPr lang="en-US" dirty="0" smtClean="0"/>
              <a:t>Two persons in one name: extract “Mrs. John A. Smith” as “Mrs. John A. Smith”</a:t>
            </a:r>
          </a:p>
          <a:p>
            <a:r>
              <a:rPr lang="en-US" dirty="0"/>
              <a:t>  </a:t>
            </a:r>
            <a:r>
              <a:rPr lang="en-US" dirty="0" smtClean="0"/>
              <a:t>       and “John A. Smith” (and indicate a spousal relationship as well).  For “Mr. and Mrs.</a:t>
            </a:r>
          </a:p>
          <a:p>
            <a:r>
              <a:rPr lang="en-US" dirty="0" smtClean="0"/>
              <a:t>         John A. Smith” extract “Mr. John A. Smith” and “Mrs. John A. Smith”.</a:t>
            </a:r>
          </a:p>
          <a:p>
            <a:endParaRPr lang="en-US" dirty="0"/>
          </a:p>
          <a:p>
            <a:r>
              <a:rPr lang="en-US" dirty="0" smtClean="0"/>
              <a:t>Two person names bound together: extract “Nancy Smith (Jim)” as “Nancy Smith” and    </a:t>
            </a:r>
          </a:p>
          <a:p>
            <a:r>
              <a:rPr lang="en-US" dirty="0"/>
              <a:t> </a:t>
            </a:r>
            <a:r>
              <a:rPr lang="en-US" dirty="0" smtClean="0"/>
              <a:t>       “(Jim)” (include the parentheses, don’t include the </a:t>
            </a:r>
            <a:r>
              <a:rPr lang="en-US" dirty="0"/>
              <a:t>s</a:t>
            </a:r>
            <a:r>
              <a:rPr lang="en-US" dirty="0" smtClean="0"/>
              <a:t>urname “Smith” for “(Jim)”).  </a:t>
            </a:r>
          </a:p>
          <a:p>
            <a:r>
              <a:rPr lang="en-US" dirty="0" smtClean="0"/>
              <a:t>        And for “Nancy (Jim) Smith” extract “Nancy” and “(Jim) Smith”.</a:t>
            </a:r>
          </a:p>
          <a:p>
            <a:endParaRPr lang="en-US" dirty="0"/>
          </a:p>
          <a:p>
            <a:r>
              <a:rPr lang="en-US" dirty="0" smtClean="0"/>
              <a:t>Unusually long names: </a:t>
            </a:r>
            <a:r>
              <a:rPr lang="en-US" dirty="0"/>
              <a:t>“</a:t>
            </a:r>
            <a:r>
              <a:rPr lang="en-US" dirty="0" err="1"/>
              <a:t>María</a:t>
            </a:r>
            <a:r>
              <a:rPr lang="en-US" dirty="0"/>
              <a:t> </a:t>
            </a:r>
            <a:r>
              <a:rPr lang="en-US" dirty="0" smtClean="0"/>
              <a:t>de la Cruz Juana Gómez </a:t>
            </a:r>
            <a:r>
              <a:rPr lang="en-US" dirty="0" err="1"/>
              <a:t>Velásquez</a:t>
            </a:r>
            <a:r>
              <a:rPr lang="en-US" dirty="0"/>
              <a:t> </a:t>
            </a:r>
            <a:r>
              <a:rPr lang="en-US" dirty="0" err="1" smtClean="0"/>
              <a:t>vda</a:t>
            </a:r>
            <a:r>
              <a:rPr lang="en-US" dirty="0" smtClean="0"/>
              <a:t>. </a:t>
            </a:r>
            <a:r>
              <a:rPr lang="en-US" dirty="0"/>
              <a:t>De Gutiérrez</a:t>
            </a:r>
            <a:r>
              <a:rPr lang="en-US" dirty="0" smtClean="0"/>
              <a:t>”</a:t>
            </a:r>
          </a:p>
          <a:p>
            <a:r>
              <a:rPr lang="en-US" dirty="0"/>
              <a:t> </a:t>
            </a:r>
            <a:r>
              <a:rPr lang="en-US" dirty="0" smtClean="0"/>
              <a:t>       (record all of it)</a:t>
            </a:r>
          </a:p>
          <a:p>
            <a:endParaRPr lang="en-US" dirty="0"/>
          </a:p>
          <a:p>
            <a:r>
              <a:rPr lang="en-US" dirty="0" smtClean="0"/>
              <a:t>Multiple titles: “Prof. Dr. Hans Schwartz” (include both titles and the punctuation as well)</a:t>
            </a:r>
          </a:p>
          <a:p>
            <a:endParaRPr lang="en-US" dirty="0"/>
          </a:p>
          <a:p>
            <a:r>
              <a:rPr lang="en-US" dirty="0" smtClean="0"/>
              <a:t>Nicknames: “Bernard Larsen (Bud)” or “Bernard ‘Bud’ Larsen” (include the</a:t>
            </a:r>
          </a:p>
          <a:p>
            <a:r>
              <a:rPr lang="en-US" dirty="0"/>
              <a:t> </a:t>
            </a:r>
            <a:r>
              <a:rPr lang="en-US" dirty="0" smtClean="0"/>
              <a:t>       punctuation—the parentheses and the single quote marks)</a:t>
            </a:r>
          </a:p>
          <a:p>
            <a:endParaRPr lang="en-US" dirty="0"/>
          </a:p>
          <a:p>
            <a:r>
              <a:rPr lang="en-US" dirty="0" smtClean="0"/>
              <a:t>Non-names if they designate a person not otherwise named: “Baby Boy” in the phrase   </a:t>
            </a:r>
          </a:p>
          <a:p>
            <a:r>
              <a:rPr lang="en-US" dirty="0"/>
              <a:t> </a:t>
            </a:r>
            <a:r>
              <a:rPr lang="en-US" dirty="0" smtClean="0"/>
              <a:t>       “survived by an as-yet-unborn Baby Boy”</a:t>
            </a:r>
            <a:endParaRPr lang="en-US" dirty="0"/>
          </a:p>
        </p:txBody>
      </p:sp>
      <p:sp>
        <p:nvSpPr>
          <p:cNvPr id="4" name="Slide Number Placeholder 3"/>
          <p:cNvSpPr>
            <a:spLocks noGrp="1"/>
          </p:cNvSpPr>
          <p:nvPr>
            <p:ph type="sldNum" sz="quarter" idx="12"/>
          </p:nvPr>
        </p:nvSpPr>
        <p:spPr/>
        <p:txBody>
          <a:bodyPr/>
          <a:lstStyle/>
          <a:p>
            <a:fld id="{416B4B79-95AD-4235-9086-BE8AAB678EAA}" type="slidenum">
              <a:rPr lang="en-US" smtClean="0"/>
              <a:pPr/>
              <a:t>12</a:t>
            </a:fld>
            <a:endParaRPr lang="en-US"/>
          </a:p>
        </p:txBody>
      </p:sp>
    </p:spTree>
    <p:extLst>
      <p:ext uri="{BB962C8B-B14F-4D97-AF65-F5344CB8AC3E}">
        <p14:creationId xmlns:p14="http://schemas.microsoft.com/office/powerpoint/2010/main" val="877874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Relationships</a:t>
            </a:r>
            <a:endParaRPr lang="en-US" dirty="0"/>
          </a:p>
        </p:txBody>
      </p:sp>
      <p:sp>
        <p:nvSpPr>
          <p:cNvPr id="3" name="Content Placeholder 2"/>
          <p:cNvSpPr>
            <a:spLocks noGrp="1"/>
          </p:cNvSpPr>
          <p:nvPr>
            <p:ph idx="1"/>
          </p:nvPr>
        </p:nvSpPr>
        <p:spPr>
          <a:xfrm>
            <a:off x="457200" y="1447800"/>
            <a:ext cx="8229600" cy="4800600"/>
          </a:xfrm>
        </p:spPr>
        <p:txBody>
          <a:bodyPr>
            <a:normAutofit fontScale="62500" lnSpcReduction="20000"/>
          </a:bodyPr>
          <a:lstStyle/>
          <a:p>
            <a:r>
              <a:rPr lang="en-US" dirty="0" smtClean="0"/>
              <a:t>Record a relationship to the deceased person (when stated) for every related person named in the obituary.  Leave the relationship field blank for non-familial relationships, such as “friend” or “presiding reverend.”</a:t>
            </a:r>
          </a:p>
          <a:p>
            <a:endParaRPr lang="en-US" dirty="0" smtClean="0"/>
          </a:p>
          <a:p>
            <a:r>
              <a:rPr lang="en-US" dirty="0" smtClean="0"/>
              <a:t>Record the relationship that coincides with the chosen name when a person’s name appears more than once. (For “sons John, James, …” and later “pallbearers John, James, …”, record “son” for both John and James.)</a:t>
            </a:r>
          </a:p>
          <a:p>
            <a:endParaRPr lang="en-US" dirty="0" smtClean="0"/>
          </a:p>
          <a:p>
            <a:r>
              <a:rPr lang="en-US" dirty="0" smtClean="0"/>
              <a:t>Select a radio button for “Spouse,” “Ancestor,” “Sibling,” “Descendant,” and “Other,” and then select a more specific relationship if stated in the obituary.  Hint: immediately selecting a more specific relationship automatically selects the radio button.</a:t>
            </a:r>
          </a:p>
          <a:p>
            <a:endParaRPr lang="en-US" dirty="0" smtClean="0"/>
          </a:p>
          <a:p>
            <a:r>
              <a:rPr lang="en-US" dirty="0" smtClean="0"/>
              <a:t>Record the spouse name of a relative when the spouse name appears with the name of a sibling, descendant, or other relative. (For “survived by a sister Nancy (Jim) Smith, record “Nancy” as a “sister” and “(Jim) Smith” in the </a:t>
            </a:r>
            <a:r>
              <a:rPr lang="en-US" dirty="0" err="1" smtClean="0"/>
              <a:t>SiblingSpouseName</a:t>
            </a:r>
            <a:r>
              <a:rPr lang="en-US" dirty="0" smtClean="0"/>
              <a:t> associated with Nancy.)</a:t>
            </a:r>
            <a:endParaRPr lang="en-US" dirty="0"/>
          </a:p>
        </p:txBody>
      </p:sp>
      <p:sp>
        <p:nvSpPr>
          <p:cNvPr id="4" name="Slide Number Placeholder 3"/>
          <p:cNvSpPr>
            <a:spLocks noGrp="1"/>
          </p:cNvSpPr>
          <p:nvPr>
            <p:ph type="sldNum" sz="quarter" idx="12"/>
          </p:nvPr>
        </p:nvSpPr>
        <p:spPr/>
        <p:txBody>
          <a:bodyPr/>
          <a:lstStyle/>
          <a:p>
            <a:fld id="{416B4B79-95AD-4235-9086-BE8AAB678EAA}" type="slidenum">
              <a:rPr lang="en-US" smtClean="0"/>
              <a:pPr/>
              <a:t>13</a:t>
            </a:fld>
            <a:endParaRPr lang="en-US"/>
          </a:p>
        </p:txBody>
      </p:sp>
    </p:spTree>
    <p:extLst>
      <p:ext uri="{BB962C8B-B14F-4D97-AF65-F5344CB8AC3E}">
        <p14:creationId xmlns:p14="http://schemas.microsoft.com/office/powerpoint/2010/main" val="2368452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70202"/>
            <a:ext cx="8382000" cy="431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p>
            <a:r>
              <a:rPr lang="en-US" dirty="0" smtClean="0"/>
              <a:t>Relationship Specification</a:t>
            </a:r>
            <a:endParaRPr lang="en-US" dirty="0"/>
          </a:p>
        </p:txBody>
      </p:sp>
      <p:sp>
        <p:nvSpPr>
          <p:cNvPr id="24" name="TextBox 23"/>
          <p:cNvSpPr txBox="1"/>
          <p:nvPr/>
        </p:nvSpPr>
        <p:spPr>
          <a:xfrm>
            <a:off x="381000" y="6324600"/>
            <a:ext cx="8153400" cy="369332"/>
          </a:xfrm>
          <a:prstGeom prst="rect">
            <a:avLst/>
          </a:prstGeom>
          <a:noFill/>
        </p:spPr>
        <p:txBody>
          <a:bodyPr wrap="square" rtlCol="0">
            <a:spAutoFit/>
          </a:bodyPr>
          <a:lstStyle/>
          <a:p>
            <a:r>
              <a:rPr lang="en-US" dirty="0" smtClean="0">
                <a:solidFill>
                  <a:srgbClr val="FF0000"/>
                </a:solidFill>
              </a:rPr>
              <a:t>Hint: Names need not be recorded in order, although it may be convenient to do so.</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416B4B79-95AD-4235-9086-BE8AAB678EAA}" type="slidenum">
              <a:rPr lang="en-US" smtClean="0"/>
              <a:pPr/>
              <a:t>14</a:t>
            </a:fld>
            <a:endParaRPr lang="en-US"/>
          </a:p>
        </p:txBody>
      </p:sp>
      <p:sp>
        <p:nvSpPr>
          <p:cNvPr id="7" name="TextBox 6"/>
          <p:cNvSpPr txBox="1"/>
          <p:nvPr/>
        </p:nvSpPr>
        <p:spPr>
          <a:xfrm>
            <a:off x="4495800" y="5458877"/>
            <a:ext cx="741229" cy="738664"/>
          </a:xfrm>
          <a:prstGeom prst="rect">
            <a:avLst/>
          </a:prstGeom>
          <a:solidFill>
            <a:schemeClr val="bg1"/>
          </a:solidFill>
          <a:ln>
            <a:solidFill>
              <a:schemeClr val="tx1"/>
            </a:solidFill>
          </a:ln>
        </p:spPr>
        <p:txBody>
          <a:bodyPr wrap="none" rtlCol="0">
            <a:spAutoFit/>
          </a:bodyPr>
          <a:lstStyle/>
          <a:p>
            <a:r>
              <a:rPr lang="en-US" sz="1400" dirty="0" smtClean="0"/>
              <a:t>sibling</a:t>
            </a:r>
          </a:p>
          <a:p>
            <a:r>
              <a:rPr lang="en-US" sz="1400" dirty="0" smtClean="0"/>
              <a:t>brother</a:t>
            </a:r>
          </a:p>
          <a:p>
            <a:r>
              <a:rPr lang="en-US" sz="1400" dirty="0" smtClean="0"/>
              <a:t>sister</a:t>
            </a:r>
            <a:endParaRPr lang="en-US" sz="1400" dirty="0"/>
          </a:p>
        </p:txBody>
      </p:sp>
      <p:sp>
        <p:nvSpPr>
          <p:cNvPr id="8" name="Rectangle 7"/>
          <p:cNvSpPr/>
          <p:nvPr/>
        </p:nvSpPr>
        <p:spPr>
          <a:xfrm>
            <a:off x="4495800" y="5943600"/>
            <a:ext cx="741229" cy="19559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5105400" y="3962400"/>
            <a:ext cx="1676400" cy="2057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971800" y="2590800"/>
            <a:ext cx="5410200" cy="228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971800" y="2819400"/>
            <a:ext cx="5257800"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 y="1262642"/>
            <a:ext cx="4856586" cy="369332"/>
          </a:xfrm>
          <a:prstGeom prst="rect">
            <a:avLst/>
          </a:prstGeom>
          <a:noFill/>
        </p:spPr>
        <p:txBody>
          <a:bodyPr wrap="none" rtlCol="0">
            <a:spAutoFit/>
          </a:bodyPr>
          <a:lstStyle/>
          <a:p>
            <a:r>
              <a:rPr lang="en-US" dirty="0" smtClean="0">
                <a:solidFill>
                  <a:srgbClr val="FF0000"/>
                </a:solidFill>
              </a:rPr>
              <a:t>“father” not stated; “born … to”, “</a:t>
            </a:r>
            <a:r>
              <a:rPr lang="en-US" dirty="0" err="1" smtClean="0">
                <a:solidFill>
                  <a:srgbClr val="FF0000"/>
                </a:solidFill>
              </a:rPr>
              <a:t>parent”s</a:t>
            </a:r>
            <a:r>
              <a:rPr lang="en-US" dirty="0" smtClean="0">
                <a:solidFill>
                  <a:srgbClr val="FF0000"/>
                </a:solidFill>
              </a:rPr>
              <a:t>, stated</a:t>
            </a:r>
            <a:endParaRPr lang="en-US" dirty="0">
              <a:solidFill>
                <a:srgbClr val="FF0000"/>
              </a:solidFill>
            </a:endParaRPr>
          </a:p>
        </p:txBody>
      </p:sp>
      <p:cxnSp>
        <p:nvCxnSpPr>
          <p:cNvPr id="25" name="Straight Connector 24"/>
          <p:cNvCxnSpPr/>
          <p:nvPr/>
        </p:nvCxnSpPr>
        <p:spPr>
          <a:xfrm>
            <a:off x="2209800" y="1524000"/>
            <a:ext cx="457200" cy="11811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95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Dates</a:t>
            </a:r>
            <a:endParaRPr lang="en-US" dirty="0"/>
          </a:p>
        </p:txBody>
      </p:sp>
      <p:sp>
        <p:nvSpPr>
          <p:cNvPr id="3" name="Content Placeholder 2"/>
          <p:cNvSpPr>
            <a:spLocks noGrp="1"/>
          </p:cNvSpPr>
          <p:nvPr>
            <p:ph idx="1"/>
          </p:nvPr>
        </p:nvSpPr>
        <p:spPr>
          <a:xfrm>
            <a:off x="304800" y="1600200"/>
            <a:ext cx="8610600" cy="4525963"/>
          </a:xfrm>
        </p:spPr>
        <p:txBody>
          <a:bodyPr>
            <a:normAutofit/>
          </a:bodyPr>
          <a:lstStyle/>
          <a:p>
            <a:r>
              <a:rPr lang="en-US" dirty="0" smtClean="0"/>
              <a:t>Record dates as they appear, including punctuation.</a:t>
            </a:r>
          </a:p>
          <a:p>
            <a:r>
              <a:rPr lang="en-US" dirty="0" smtClean="0"/>
              <a:t>If more than one birth or death date appears, record only one—the most complete or the first.</a:t>
            </a:r>
          </a:p>
          <a:p>
            <a:r>
              <a:rPr lang="en-US" dirty="0" smtClean="0"/>
              <a:t>In the absence of actual birth or death dates, record given date indicators.</a:t>
            </a:r>
          </a:p>
          <a:p>
            <a:r>
              <a:rPr lang="en-US" dirty="0" smtClean="0"/>
              <a:t>Record the age at the time of death, if given. </a:t>
            </a:r>
            <a:endParaRPr lang="en-US" dirty="0"/>
          </a:p>
        </p:txBody>
      </p:sp>
      <p:sp>
        <p:nvSpPr>
          <p:cNvPr id="4" name="Slide Number Placeholder 3"/>
          <p:cNvSpPr>
            <a:spLocks noGrp="1"/>
          </p:cNvSpPr>
          <p:nvPr>
            <p:ph type="sldNum" sz="quarter" idx="12"/>
          </p:nvPr>
        </p:nvSpPr>
        <p:spPr/>
        <p:txBody>
          <a:bodyPr/>
          <a:lstStyle/>
          <a:p>
            <a:fld id="{416B4B79-95AD-4235-9086-BE8AAB678EAA}" type="slidenum">
              <a:rPr lang="en-US" smtClean="0"/>
              <a:pPr/>
              <a:t>15</a:t>
            </a:fld>
            <a:endParaRPr lang="en-US"/>
          </a:p>
        </p:txBody>
      </p:sp>
    </p:spTree>
    <p:extLst>
      <p:ext uri="{BB962C8B-B14F-4D97-AF65-F5344CB8AC3E}">
        <p14:creationId xmlns:p14="http://schemas.microsoft.com/office/powerpoint/2010/main" val="1851251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for Date Rules</a:t>
            </a:r>
            <a:endParaRPr lang="en-US" dirty="0"/>
          </a:p>
        </p:txBody>
      </p:sp>
      <p:sp>
        <p:nvSpPr>
          <p:cNvPr id="3" name="Content Placeholder 2"/>
          <p:cNvSpPr>
            <a:spLocks noGrp="1"/>
          </p:cNvSpPr>
          <p:nvPr>
            <p:ph idx="1"/>
          </p:nvPr>
        </p:nvSpPr>
        <p:spPr>
          <a:xfrm>
            <a:off x="381000" y="1600200"/>
            <a:ext cx="8534400" cy="4525963"/>
          </a:xfrm>
        </p:spPr>
        <p:txBody>
          <a:bodyPr>
            <a:normAutofit fontScale="77500" lnSpcReduction="20000"/>
          </a:bodyPr>
          <a:lstStyle/>
          <a:p>
            <a:r>
              <a:rPr lang="en-US" dirty="0" smtClean="0"/>
              <a:t>For “born about 1738”, record “about 1738”</a:t>
            </a:r>
          </a:p>
          <a:p>
            <a:r>
              <a:rPr lang="en-US" dirty="0" smtClean="0"/>
              <a:t>For </a:t>
            </a:r>
            <a:r>
              <a:rPr lang="en-US" dirty="0"/>
              <a:t>“died last </a:t>
            </a:r>
            <a:r>
              <a:rPr lang="en-US" dirty="0" smtClean="0"/>
              <a:t>Friday, </a:t>
            </a:r>
            <a:r>
              <a:rPr lang="en-US" dirty="0"/>
              <a:t>Nov. 4, </a:t>
            </a:r>
            <a:r>
              <a:rPr lang="en-US" dirty="0" smtClean="0"/>
              <a:t>1898.”, </a:t>
            </a:r>
            <a:r>
              <a:rPr lang="en-US" dirty="0"/>
              <a:t>record “Nov. 4, </a:t>
            </a:r>
            <a:r>
              <a:rPr lang="en-US" dirty="0" smtClean="0"/>
              <a:t>1898” </a:t>
            </a:r>
            <a:r>
              <a:rPr lang="en-US" dirty="0"/>
              <a:t>(including </a:t>
            </a:r>
            <a:r>
              <a:rPr lang="en-US" dirty="0" smtClean="0"/>
              <a:t>the abbreviation </a:t>
            </a:r>
            <a:r>
              <a:rPr lang="en-US" dirty="0"/>
              <a:t>period and </a:t>
            </a:r>
            <a:r>
              <a:rPr lang="en-US" dirty="0" smtClean="0"/>
              <a:t>the comma, but not the terminating period)</a:t>
            </a:r>
          </a:p>
          <a:p>
            <a:r>
              <a:rPr lang="en-US" dirty="0" smtClean="0"/>
              <a:t>For “died last Friday, Nov. 4.”, record “Nov. 4” (the year will be known from the obituary posting date)</a:t>
            </a:r>
          </a:p>
          <a:p>
            <a:r>
              <a:rPr lang="en-US" dirty="0" smtClean="0"/>
              <a:t>For “died on Friday.”, record “Friday”</a:t>
            </a:r>
          </a:p>
          <a:p>
            <a:r>
              <a:rPr lang="en-US" dirty="0" smtClean="0"/>
              <a:t>For “died Friday, the week before last.”, record “Friday, the week before last”.</a:t>
            </a:r>
          </a:p>
          <a:p>
            <a:r>
              <a:rPr lang="en-US" dirty="0" smtClean="0"/>
              <a:t>For “died in combat in November of last year.”, record “November of last year”.</a:t>
            </a:r>
          </a:p>
          <a:p>
            <a:r>
              <a:rPr lang="en-US" dirty="0" smtClean="0"/>
              <a:t>For “died on Valentine’s Day”, record “Valentine’s Day”</a:t>
            </a:r>
          </a:p>
          <a:p>
            <a:endParaRPr lang="en-US" dirty="0"/>
          </a:p>
        </p:txBody>
      </p:sp>
      <p:sp>
        <p:nvSpPr>
          <p:cNvPr id="4" name="TextBox 3"/>
          <p:cNvSpPr txBox="1"/>
          <p:nvPr/>
        </p:nvSpPr>
        <p:spPr>
          <a:xfrm>
            <a:off x="381000" y="6021937"/>
            <a:ext cx="8460906" cy="369332"/>
          </a:xfrm>
          <a:prstGeom prst="rect">
            <a:avLst/>
          </a:prstGeom>
          <a:noFill/>
        </p:spPr>
        <p:txBody>
          <a:bodyPr wrap="none" rtlCol="0">
            <a:spAutoFit/>
          </a:bodyPr>
          <a:lstStyle/>
          <a:p>
            <a:r>
              <a:rPr lang="en-US" dirty="0" smtClean="0">
                <a:solidFill>
                  <a:srgbClr val="FF0000"/>
                </a:solidFill>
              </a:rPr>
              <a:t>Principle: record the information that will allow the system to get the best possible date.</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416B4B79-95AD-4235-9086-BE8AAB678EAA}" type="slidenum">
              <a:rPr lang="en-US" smtClean="0"/>
              <a:pPr/>
              <a:t>16</a:t>
            </a:fld>
            <a:endParaRPr lang="en-US"/>
          </a:p>
        </p:txBody>
      </p:sp>
    </p:spTree>
    <p:extLst>
      <p:ext uri="{BB962C8B-B14F-4D97-AF65-F5344CB8AC3E}">
        <p14:creationId xmlns:p14="http://schemas.microsoft.com/office/powerpoint/2010/main" val="1754000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Place Names</a:t>
            </a:r>
            <a:endParaRPr lang="en-US" dirty="0"/>
          </a:p>
        </p:txBody>
      </p:sp>
      <p:sp>
        <p:nvSpPr>
          <p:cNvPr id="3" name="Content Placeholder 2"/>
          <p:cNvSpPr>
            <a:spLocks noGrp="1"/>
          </p:cNvSpPr>
          <p:nvPr>
            <p:ph idx="1"/>
          </p:nvPr>
        </p:nvSpPr>
        <p:spPr/>
        <p:txBody>
          <a:bodyPr/>
          <a:lstStyle/>
          <a:p>
            <a:r>
              <a:rPr lang="en-US" dirty="0"/>
              <a:t>Record </a:t>
            </a:r>
            <a:r>
              <a:rPr lang="en-US" dirty="0" smtClean="0"/>
              <a:t>place names </a:t>
            </a:r>
            <a:r>
              <a:rPr lang="en-US" dirty="0"/>
              <a:t>as they appear, including punctuation.</a:t>
            </a:r>
          </a:p>
          <a:p>
            <a:endParaRPr lang="en-US" dirty="0" smtClean="0"/>
          </a:p>
          <a:p>
            <a:r>
              <a:rPr lang="en-US" dirty="0" smtClean="0"/>
              <a:t>In </a:t>
            </a:r>
            <a:r>
              <a:rPr lang="en-US" dirty="0"/>
              <a:t>the absence of an actual birth or death </a:t>
            </a:r>
            <a:r>
              <a:rPr lang="en-US" dirty="0" smtClean="0"/>
              <a:t>places, </a:t>
            </a:r>
            <a:r>
              <a:rPr lang="en-US" dirty="0"/>
              <a:t>record given </a:t>
            </a:r>
            <a:r>
              <a:rPr lang="en-US" dirty="0" smtClean="0"/>
              <a:t>place </a:t>
            </a:r>
            <a:r>
              <a:rPr lang="en-US" dirty="0"/>
              <a:t>indicators.</a:t>
            </a:r>
          </a:p>
          <a:p>
            <a:endParaRPr lang="en-US" dirty="0"/>
          </a:p>
        </p:txBody>
      </p:sp>
      <p:sp>
        <p:nvSpPr>
          <p:cNvPr id="4" name="Slide Number Placeholder 3"/>
          <p:cNvSpPr>
            <a:spLocks noGrp="1"/>
          </p:cNvSpPr>
          <p:nvPr>
            <p:ph type="sldNum" sz="quarter" idx="12"/>
          </p:nvPr>
        </p:nvSpPr>
        <p:spPr/>
        <p:txBody>
          <a:bodyPr/>
          <a:lstStyle/>
          <a:p>
            <a:fld id="{416B4B79-95AD-4235-9086-BE8AAB678EAA}" type="slidenum">
              <a:rPr lang="en-US" smtClean="0"/>
              <a:pPr/>
              <a:t>17</a:t>
            </a:fld>
            <a:endParaRPr lang="en-US"/>
          </a:p>
        </p:txBody>
      </p:sp>
    </p:spTree>
    <p:extLst>
      <p:ext uri="{BB962C8B-B14F-4D97-AF65-F5344CB8AC3E}">
        <p14:creationId xmlns:p14="http://schemas.microsoft.com/office/powerpoint/2010/main" val="3266972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for Place Names</a:t>
            </a:r>
            <a:endParaRPr lang="en-US" dirty="0"/>
          </a:p>
        </p:txBody>
      </p:sp>
      <p:sp>
        <p:nvSpPr>
          <p:cNvPr id="3" name="Content Placeholder 2"/>
          <p:cNvSpPr>
            <a:spLocks noGrp="1"/>
          </p:cNvSpPr>
          <p:nvPr>
            <p:ph idx="1"/>
          </p:nvPr>
        </p:nvSpPr>
        <p:spPr>
          <a:xfrm>
            <a:off x="478564" y="1426216"/>
            <a:ext cx="8229600" cy="4792493"/>
          </a:xfrm>
        </p:spPr>
        <p:txBody>
          <a:bodyPr>
            <a:normAutofit fontScale="85000" lnSpcReduction="10000"/>
          </a:bodyPr>
          <a:lstStyle/>
          <a:p>
            <a:r>
              <a:rPr lang="en-US" dirty="0" smtClean="0"/>
              <a:t>For “died in </a:t>
            </a:r>
            <a:r>
              <a:rPr lang="en-US" dirty="0"/>
              <a:t>Springfield, </a:t>
            </a:r>
            <a:r>
              <a:rPr lang="en-US" dirty="0" smtClean="0"/>
              <a:t>Illinois.”, </a:t>
            </a:r>
            <a:r>
              <a:rPr lang="en-US" dirty="0"/>
              <a:t>record </a:t>
            </a:r>
            <a:r>
              <a:rPr lang="en-US" dirty="0" smtClean="0"/>
              <a:t>“Springfield</a:t>
            </a:r>
            <a:r>
              <a:rPr lang="en-US" dirty="0"/>
              <a:t>, Illinois</a:t>
            </a:r>
            <a:r>
              <a:rPr lang="en-US" dirty="0" smtClean="0"/>
              <a:t>” (including the comma)</a:t>
            </a:r>
            <a:endParaRPr lang="en-US" dirty="0"/>
          </a:p>
          <a:p>
            <a:r>
              <a:rPr lang="en-US" dirty="0"/>
              <a:t>For “died in </a:t>
            </a:r>
            <a:r>
              <a:rPr lang="en-US" dirty="0" smtClean="0"/>
              <a:t>Springfield.”, </a:t>
            </a:r>
            <a:r>
              <a:rPr lang="en-US" dirty="0"/>
              <a:t>record “</a:t>
            </a:r>
            <a:r>
              <a:rPr lang="en-US" dirty="0" smtClean="0"/>
              <a:t>Springfield” (knowing the local of the posted obituary, the system can complete the place name)</a:t>
            </a:r>
            <a:endParaRPr lang="en-US" dirty="0"/>
          </a:p>
          <a:p>
            <a:r>
              <a:rPr lang="en-US" dirty="0" smtClean="0"/>
              <a:t>For “died near Springfield.”, record “near Springfield”</a:t>
            </a:r>
          </a:p>
          <a:p>
            <a:r>
              <a:rPr lang="en-US" dirty="0" smtClean="0"/>
              <a:t>For “died at his home.”, record “his home”</a:t>
            </a:r>
          </a:p>
          <a:p>
            <a:r>
              <a:rPr lang="en-US" dirty="0" smtClean="0"/>
              <a:t>For “died at Mercy Hospital.”, record “Mercy Hospital”</a:t>
            </a:r>
          </a:p>
          <a:p>
            <a:r>
              <a:rPr lang="en-US" dirty="0" smtClean="0"/>
              <a:t>For “wounded in the Battle of the Bulge and died later in an </a:t>
            </a:r>
            <a:r>
              <a:rPr lang="en-US" dirty="0"/>
              <a:t>a</a:t>
            </a:r>
            <a:r>
              <a:rPr lang="en-US" dirty="0" smtClean="0"/>
              <a:t>rmy hospital” record nothing—don’t infer places.</a:t>
            </a:r>
            <a:endParaRPr lang="en-US" dirty="0"/>
          </a:p>
        </p:txBody>
      </p:sp>
      <p:sp>
        <p:nvSpPr>
          <p:cNvPr id="4" name="TextBox 3"/>
          <p:cNvSpPr txBox="1"/>
          <p:nvPr/>
        </p:nvSpPr>
        <p:spPr>
          <a:xfrm>
            <a:off x="609600" y="6090303"/>
            <a:ext cx="7772400" cy="646331"/>
          </a:xfrm>
          <a:prstGeom prst="rect">
            <a:avLst/>
          </a:prstGeom>
          <a:noFill/>
        </p:spPr>
        <p:txBody>
          <a:bodyPr wrap="square" rtlCol="0">
            <a:spAutoFit/>
          </a:bodyPr>
          <a:lstStyle/>
          <a:p>
            <a:r>
              <a:rPr lang="en-US" dirty="0" smtClean="0">
                <a:solidFill>
                  <a:srgbClr val="FF0000"/>
                </a:solidFill>
              </a:rPr>
              <a:t>Principle: if available, record the information that will allow the system to get the best possible place.</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416B4B79-95AD-4235-9086-BE8AAB678EAA}" type="slidenum">
              <a:rPr lang="en-US" smtClean="0"/>
              <a:pPr/>
              <a:t>18</a:t>
            </a:fld>
            <a:endParaRPr lang="en-US"/>
          </a:p>
        </p:txBody>
      </p:sp>
    </p:spTree>
    <p:extLst>
      <p:ext uri="{BB962C8B-B14F-4D97-AF65-F5344CB8AC3E}">
        <p14:creationId xmlns:p14="http://schemas.microsoft.com/office/powerpoint/2010/main" val="3600371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vid W. Embley\My Documents\Obituaries\ObitChurchProject\ProposedObitExtrSys\DeseretNewsObitPage.png"/>
          <p:cNvPicPr>
            <a:picLocks noChangeAspect="1" noChangeArrowheads="1"/>
          </p:cNvPicPr>
          <p:nvPr/>
        </p:nvPicPr>
        <p:blipFill>
          <a:blip r:embed="rId2" cstate="print"/>
          <a:srcRect/>
          <a:stretch>
            <a:fillRect/>
          </a:stretch>
        </p:blipFill>
        <p:spPr bwMode="auto">
          <a:xfrm>
            <a:off x="1905000" y="1346675"/>
            <a:ext cx="5120640" cy="4876800"/>
          </a:xfrm>
          <a:prstGeom prst="rect">
            <a:avLst/>
          </a:prstGeom>
          <a:noFill/>
        </p:spPr>
      </p:pic>
      <p:sp>
        <p:nvSpPr>
          <p:cNvPr id="2" name="Title 1"/>
          <p:cNvSpPr>
            <a:spLocks noGrp="1"/>
          </p:cNvSpPr>
          <p:nvPr>
            <p:ph type="title"/>
          </p:nvPr>
        </p:nvSpPr>
        <p:spPr/>
        <p:txBody>
          <a:bodyPr/>
          <a:lstStyle/>
          <a:p>
            <a:r>
              <a:rPr lang="en-US" dirty="0" smtClean="0"/>
              <a:t>Good Luck!</a:t>
            </a:r>
            <a:endParaRPr lang="en-US" dirty="0"/>
          </a:p>
        </p:txBody>
      </p:sp>
      <p:sp>
        <p:nvSpPr>
          <p:cNvPr id="3" name="Slide Number Placeholder 2"/>
          <p:cNvSpPr>
            <a:spLocks noGrp="1"/>
          </p:cNvSpPr>
          <p:nvPr>
            <p:ph type="sldNum" sz="quarter" idx="12"/>
          </p:nvPr>
        </p:nvSpPr>
        <p:spPr/>
        <p:txBody>
          <a:bodyPr/>
          <a:lstStyle/>
          <a:p>
            <a:fld id="{416B4B79-95AD-4235-9086-BE8AAB678EAA}"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Project Overview</a:t>
            </a:r>
            <a:endParaRPr lang="en-US" dirty="0"/>
          </a:p>
        </p:txBody>
      </p:sp>
      <p:sp>
        <p:nvSpPr>
          <p:cNvPr id="3" name="Content Placeholder 2"/>
          <p:cNvSpPr>
            <a:spLocks noGrp="1"/>
          </p:cNvSpPr>
          <p:nvPr>
            <p:ph idx="1"/>
          </p:nvPr>
        </p:nvSpPr>
        <p:spPr>
          <a:xfrm>
            <a:off x="457200" y="1143000"/>
            <a:ext cx="6324600" cy="5486400"/>
          </a:xfrm>
        </p:spPr>
        <p:txBody>
          <a:bodyPr>
            <a:normAutofit fontScale="92500" lnSpcReduction="10000"/>
          </a:bodyPr>
          <a:lstStyle/>
          <a:p>
            <a:r>
              <a:rPr lang="en-US" dirty="0" smtClean="0"/>
              <a:t>Untapped sources</a:t>
            </a:r>
          </a:p>
          <a:p>
            <a:pPr lvl="1"/>
            <a:r>
              <a:rPr lang="en-US" dirty="0" smtClean="0"/>
              <a:t>Obituaries: hundreds of millions</a:t>
            </a:r>
          </a:p>
          <a:p>
            <a:pPr lvl="1"/>
            <a:r>
              <a:rPr lang="en-US" dirty="0" smtClean="0"/>
              <a:t>Problem: how to cost-effectively extract</a:t>
            </a:r>
          </a:p>
          <a:p>
            <a:r>
              <a:rPr lang="en-US" dirty="0" smtClean="0"/>
              <a:t>Extraction tools</a:t>
            </a:r>
          </a:p>
          <a:p>
            <a:pPr lvl="1"/>
            <a:r>
              <a:rPr lang="en-US" dirty="0" smtClean="0"/>
              <a:t>Read and do form-fill type-in</a:t>
            </a:r>
          </a:p>
          <a:p>
            <a:pPr lvl="1"/>
            <a:r>
              <a:rPr lang="en-US" dirty="0" smtClean="0"/>
              <a:t>Form-fill by clicking</a:t>
            </a:r>
          </a:p>
          <a:p>
            <a:pPr lvl="2"/>
            <a:r>
              <a:rPr lang="en-US" dirty="0"/>
              <a:t>C</a:t>
            </a:r>
            <a:r>
              <a:rPr lang="en-US" dirty="0" smtClean="0"/>
              <a:t>opy/paste &amp; correction</a:t>
            </a:r>
          </a:p>
          <a:p>
            <a:pPr lvl="2"/>
            <a:r>
              <a:rPr lang="en-US" dirty="0" smtClean="0"/>
              <a:t>Genealogy construction by inference</a:t>
            </a:r>
          </a:p>
          <a:p>
            <a:pPr lvl="1"/>
            <a:r>
              <a:rPr lang="en-US" dirty="0" smtClean="0"/>
              <a:t>Synergistic</a:t>
            </a:r>
          </a:p>
          <a:p>
            <a:pPr lvl="2"/>
            <a:r>
              <a:rPr lang="en-US" dirty="0" smtClean="0"/>
              <a:t>Automated form-fill with user correction</a:t>
            </a:r>
          </a:p>
          <a:p>
            <a:pPr lvl="2"/>
            <a:r>
              <a:rPr lang="en-US" dirty="0" smtClean="0"/>
              <a:t>Automated information repository search with patron correction</a:t>
            </a:r>
          </a:p>
          <a:p>
            <a:r>
              <a:rPr lang="en-US" dirty="0" smtClean="0"/>
              <a:t>Ground </a:t>
            </a:r>
            <a:r>
              <a:rPr lang="en-US" dirty="0" err="1" smtClean="0"/>
              <a:t>truthing</a:t>
            </a:r>
            <a:endParaRPr lang="en-US" dirty="0" smtClean="0"/>
          </a:p>
        </p:txBody>
      </p:sp>
      <p:pic>
        <p:nvPicPr>
          <p:cNvPr id="5" name="Picture 3"/>
          <p:cNvPicPr>
            <a:picLocks noChangeAspect="1" noChangeArrowheads="1"/>
          </p:cNvPicPr>
          <p:nvPr/>
        </p:nvPicPr>
        <p:blipFill>
          <a:blip r:embed="rId3" cstate="print"/>
          <a:srcRect/>
          <a:stretch>
            <a:fillRect/>
          </a:stretch>
        </p:blipFill>
        <p:spPr bwMode="auto">
          <a:xfrm>
            <a:off x="7255633" y="1600200"/>
            <a:ext cx="1195857" cy="377359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16B4B79-95AD-4235-9086-BE8AAB678EAA}"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noAutofit/>
          </a:bodyPr>
          <a:lstStyle/>
          <a:p>
            <a:r>
              <a:rPr lang="en-US" dirty="0" smtClean="0"/>
              <a:t>Form-fill: Click-only</a:t>
            </a: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066800" y="1905000"/>
            <a:ext cx="7105650" cy="378554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20532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noAutofit/>
          </a:bodyPr>
          <a:lstStyle/>
          <a:p>
            <a:r>
              <a:rPr lang="en-US" dirty="0" smtClean="0"/>
              <a:t>Synergistic: Automatic Form-fill</a:t>
            </a:r>
            <a:br>
              <a:rPr lang="en-US" dirty="0" smtClean="0"/>
            </a:br>
            <a:r>
              <a:rPr lang="en-US" dirty="0" smtClean="0"/>
              <a:t>with Human Confirmation/Correction</a:t>
            </a: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4</a:t>
            </a:fld>
            <a:endParaRPr lang="en-US"/>
          </a:p>
        </p:txBody>
      </p:sp>
      <p:pic>
        <p:nvPicPr>
          <p:cNvPr id="26" name="Picture 2"/>
          <p:cNvPicPr>
            <a:picLocks noChangeAspect="1" noChangeArrowheads="1"/>
          </p:cNvPicPr>
          <p:nvPr/>
        </p:nvPicPr>
        <p:blipFill>
          <a:blip r:embed="rId3" cstate="print"/>
          <a:srcRect/>
          <a:stretch>
            <a:fillRect/>
          </a:stretch>
        </p:blipFill>
        <p:spPr bwMode="auto">
          <a:xfrm>
            <a:off x="1066800" y="1905000"/>
            <a:ext cx="7105650" cy="3785543"/>
          </a:xfrm>
          <a:prstGeom prst="rect">
            <a:avLst/>
          </a:prstGeom>
          <a:noFill/>
          <a:ln w="9525">
            <a:solidFill>
              <a:schemeClr val="tx1"/>
            </a:solidFill>
            <a:miter lim="800000"/>
            <a:headEnd/>
            <a:tailEnd/>
          </a:ln>
        </p:spPr>
      </p:pic>
      <p:sp>
        <p:nvSpPr>
          <p:cNvPr id="27" name="Rectangle 26"/>
          <p:cNvSpPr/>
          <p:nvPr/>
        </p:nvSpPr>
        <p:spPr>
          <a:xfrm>
            <a:off x="4876800" y="4343400"/>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844142" y="4336143"/>
            <a:ext cx="304800" cy="276999"/>
          </a:xfrm>
          <a:prstGeom prst="rect">
            <a:avLst/>
          </a:prstGeom>
          <a:noFill/>
        </p:spPr>
        <p:txBody>
          <a:bodyPr wrap="square" rtlCol="0">
            <a:spAutoFit/>
          </a:bodyPr>
          <a:lstStyle/>
          <a:p>
            <a:r>
              <a:rPr lang="en-US" sz="1200" b="1" dirty="0" smtClean="0">
                <a:sym typeface="Symbol"/>
              </a:rPr>
              <a:t></a:t>
            </a:r>
            <a:endParaRPr lang="en-US" sz="1200" b="1" dirty="0"/>
          </a:p>
        </p:txBody>
      </p:sp>
    </p:spTree>
    <p:extLst>
      <p:ext uri="{BB962C8B-B14F-4D97-AF65-F5344CB8AC3E}">
        <p14:creationId xmlns:p14="http://schemas.microsoft.com/office/powerpoint/2010/main" val="320532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smtClean="0"/>
              <a:t>Demo</a:t>
            </a:r>
            <a:endParaRPr lang="en-US" dirty="0"/>
          </a:p>
        </p:txBody>
      </p:sp>
      <p:sp>
        <p:nvSpPr>
          <p:cNvPr id="3" name="Subtitle 2"/>
          <p:cNvSpPr>
            <a:spLocks noGrp="1"/>
          </p:cNvSpPr>
          <p:nvPr>
            <p:ph type="subTitle" idx="1"/>
          </p:nvPr>
        </p:nvSpPr>
        <p:spPr>
          <a:xfrm>
            <a:off x="1371600" y="3352800"/>
            <a:ext cx="6400800" cy="1752600"/>
          </a:xfrm>
        </p:spPr>
        <p:txBody>
          <a:bodyPr/>
          <a:lstStyle/>
          <a:p>
            <a:r>
              <a:rPr lang="en-US" dirty="0"/>
              <a:t>B</a:t>
            </a:r>
            <a:r>
              <a:rPr lang="en-US" dirty="0" smtClean="0"/>
              <a:t>asic functionality—enough so that the following rules and hints will make sense.</a:t>
            </a:r>
            <a:endParaRPr lang="en-US" dirty="0"/>
          </a:p>
        </p:txBody>
      </p:sp>
    </p:spTree>
    <p:extLst>
      <p:ext uri="{BB962C8B-B14F-4D97-AF65-F5344CB8AC3E}">
        <p14:creationId xmlns:p14="http://schemas.microsoft.com/office/powerpoint/2010/main" val="2564220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371600" y="1371600"/>
            <a:ext cx="2513005" cy="1347787"/>
          </a:xfrm>
          <a:prstGeom prst="rect">
            <a:avLst/>
          </a:prstGeom>
          <a:noFill/>
          <a:ln w="9525">
            <a:noFill/>
            <a:miter lim="800000"/>
            <a:headEnd/>
            <a:tailEnd/>
          </a:ln>
        </p:spPr>
      </p:pic>
      <p:sp>
        <p:nvSpPr>
          <p:cNvPr id="2" name="Title 1"/>
          <p:cNvSpPr>
            <a:spLocks noGrp="1"/>
          </p:cNvSpPr>
          <p:nvPr>
            <p:ph type="title"/>
          </p:nvPr>
        </p:nvSpPr>
        <p:spPr>
          <a:xfrm>
            <a:off x="438150" y="76200"/>
            <a:ext cx="8229600" cy="1143000"/>
          </a:xfrm>
        </p:spPr>
        <p:txBody>
          <a:bodyPr/>
          <a:lstStyle/>
          <a:p>
            <a:pPr lvl="1" algn="ctr" rtl="0">
              <a:spcBef>
                <a:spcPct val="0"/>
              </a:spcBef>
            </a:pPr>
            <a:r>
              <a:rPr lang="en-US" sz="4400" dirty="0" smtClean="0"/>
              <a:t>The Annotator Interface</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6</a:t>
            </a:fld>
            <a:endParaRPr lang="en-US" dirty="0"/>
          </a:p>
        </p:txBody>
      </p:sp>
      <p:sp>
        <p:nvSpPr>
          <p:cNvPr id="5" name="TextBox 4"/>
          <p:cNvSpPr txBox="1"/>
          <p:nvPr/>
        </p:nvSpPr>
        <p:spPr>
          <a:xfrm>
            <a:off x="210796" y="914400"/>
            <a:ext cx="5900205" cy="369332"/>
          </a:xfrm>
          <a:prstGeom prst="rect">
            <a:avLst/>
          </a:prstGeom>
          <a:noFill/>
        </p:spPr>
        <p:txBody>
          <a:bodyPr wrap="none" rtlCol="0">
            <a:spAutoFit/>
          </a:bodyPr>
          <a:lstStyle/>
          <a:p>
            <a:r>
              <a:rPr lang="en-US" dirty="0" smtClean="0">
                <a:solidFill>
                  <a:srgbClr val="FF0000"/>
                </a:solidFill>
              </a:rPr>
              <a:t>Navigate to “dithers.cs.byu.edu/</a:t>
            </a:r>
            <a:r>
              <a:rPr lang="en-US" dirty="0" err="1" smtClean="0">
                <a:solidFill>
                  <a:srgbClr val="FF0000"/>
                </a:solidFill>
              </a:rPr>
              <a:t>ObitAnnotator</a:t>
            </a:r>
            <a:r>
              <a:rPr lang="en-US" dirty="0" smtClean="0">
                <a:solidFill>
                  <a:srgbClr val="FF0000"/>
                </a:solidFill>
              </a:rPr>
              <a:t>”  and login:</a:t>
            </a:r>
            <a:endParaRPr lang="en-US" dirty="0">
              <a:solidFill>
                <a:srgbClr val="FF0000"/>
              </a:solidFill>
            </a:endParaRPr>
          </a:p>
        </p:txBody>
      </p:sp>
      <p:sp>
        <p:nvSpPr>
          <p:cNvPr id="6" name="TextBox 5"/>
          <p:cNvSpPr txBox="1"/>
          <p:nvPr/>
        </p:nvSpPr>
        <p:spPr>
          <a:xfrm>
            <a:off x="210796" y="2863334"/>
            <a:ext cx="2806666" cy="369332"/>
          </a:xfrm>
          <a:prstGeom prst="rect">
            <a:avLst/>
          </a:prstGeom>
          <a:noFill/>
        </p:spPr>
        <p:txBody>
          <a:bodyPr wrap="none" rtlCol="0">
            <a:spAutoFit/>
          </a:bodyPr>
          <a:lstStyle/>
          <a:p>
            <a:r>
              <a:rPr lang="en-US" dirty="0" smtClean="0">
                <a:solidFill>
                  <a:srgbClr val="FF0000"/>
                </a:solidFill>
              </a:rPr>
              <a:t>Select obituary to annotate:</a:t>
            </a:r>
            <a:endParaRPr lang="en-US" dirty="0">
              <a:solidFill>
                <a:srgbClr val="FF0000"/>
              </a:solidFill>
            </a:endParaRPr>
          </a:p>
        </p:txBody>
      </p:sp>
      <p:sp>
        <p:nvSpPr>
          <p:cNvPr id="8" name="TextBox 7"/>
          <p:cNvSpPr txBox="1"/>
          <p:nvPr/>
        </p:nvSpPr>
        <p:spPr>
          <a:xfrm>
            <a:off x="4800600" y="1437851"/>
            <a:ext cx="3200400" cy="1200329"/>
          </a:xfrm>
          <a:prstGeom prst="rect">
            <a:avLst/>
          </a:prstGeom>
          <a:noFill/>
        </p:spPr>
        <p:txBody>
          <a:bodyPr wrap="square" rtlCol="0">
            <a:spAutoFit/>
          </a:bodyPr>
          <a:lstStyle/>
          <a:p>
            <a:r>
              <a:rPr lang="en-US" dirty="0" smtClean="0">
                <a:solidFill>
                  <a:srgbClr val="FF0000"/>
                </a:solidFill>
              </a:rPr>
              <a:t>You will be given several username-password pairs.  Each is associated with a batch of obituaries to process.</a:t>
            </a:r>
          </a:p>
        </p:txBody>
      </p:sp>
      <p:pic>
        <p:nvPicPr>
          <p:cNvPr id="7172" name="Picture 4"/>
          <p:cNvPicPr>
            <a:picLocks noChangeAspect="1" noChangeArrowheads="1"/>
          </p:cNvPicPr>
          <p:nvPr/>
        </p:nvPicPr>
        <p:blipFill>
          <a:blip r:embed="rId3" cstate="print"/>
          <a:srcRect/>
          <a:stretch>
            <a:fillRect/>
          </a:stretch>
        </p:blipFill>
        <p:spPr bwMode="auto">
          <a:xfrm>
            <a:off x="1286608" y="3279531"/>
            <a:ext cx="3657600" cy="1015631"/>
          </a:xfrm>
          <a:prstGeom prst="rect">
            <a:avLst/>
          </a:prstGeom>
          <a:noFill/>
          <a:ln w="9525">
            <a:noFill/>
            <a:miter lim="800000"/>
            <a:headEnd/>
            <a:tailEnd/>
          </a:ln>
        </p:spPr>
      </p:pic>
      <p:cxnSp>
        <p:nvCxnSpPr>
          <p:cNvPr id="10" name="Straight Arrow Connector 9"/>
          <p:cNvCxnSpPr/>
          <p:nvPr/>
        </p:nvCxnSpPr>
        <p:spPr>
          <a:xfrm flipH="1">
            <a:off x="4129454" y="2638180"/>
            <a:ext cx="671146" cy="748558"/>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7350" y="4424402"/>
            <a:ext cx="4043030" cy="369332"/>
          </a:xfrm>
          <a:prstGeom prst="rect">
            <a:avLst/>
          </a:prstGeom>
          <a:noFill/>
        </p:spPr>
        <p:txBody>
          <a:bodyPr wrap="none" rtlCol="0">
            <a:spAutoFit/>
          </a:bodyPr>
          <a:lstStyle/>
          <a:p>
            <a:r>
              <a:rPr lang="en-US" dirty="0" smtClean="0">
                <a:solidFill>
                  <a:srgbClr val="FF0000"/>
                </a:solidFill>
              </a:rPr>
              <a:t>Save work and continue to next obituary:</a:t>
            </a:r>
            <a:endParaRPr lang="en-US" dirty="0">
              <a:solidFill>
                <a:srgbClr val="FF0000"/>
              </a:solidFill>
            </a:endParaRPr>
          </a:p>
        </p:txBody>
      </p:sp>
      <p:sp>
        <p:nvSpPr>
          <p:cNvPr id="14" name="TextBox 13"/>
          <p:cNvSpPr txBox="1"/>
          <p:nvPr/>
        </p:nvSpPr>
        <p:spPr>
          <a:xfrm>
            <a:off x="5181600" y="2865542"/>
            <a:ext cx="3886200" cy="1477328"/>
          </a:xfrm>
          <a:prstGeom prst="rect">
            <a:avLst/>
          </a:prstGeom>
          <a:noFill/>
        </p:spPr>
        <p:txBody>
          <a:bodyPr wrap="square" rtlCol="0">
            <a:spAutoFit/>
          </a:bodyPr>
          <a:lstStyle/>
          <a:p>
            <a:r>
              <a:rPr lang="en-US" dirty="0" smtClean="0">
                <a:solidFill>
                  <a:srgbClr val="FF0000"/>
                </a:solidFill>
              </a:rPr>
              <a:t>When you have finished all obituaries in the batch and have saved your work, you need do nothing more.  To start another batch, navigate to “dithers.cs.byu.edu/</a:t>
            </a:r>
            <a:r>
              <a:rPr lang="en-US" dirty="0" err="1" smtClean="0">
                <a:solidFill>
                  <a:srgbClr val="FF0000"/>
                </a:solidFill>
              </a:rPr>
              <a:t>ObitAnnotator</a:t>
            </a:r>
            <a:r>
              <a:rPr lang="en-US" dirty="0" smtClean="0">
                <a:solidFill>
                  <a:srgbClr val="FF0000"/>
                </a:solidFill>
              </a:rPr>
              <a:t>” </a:t>
            </a:r>
            <a:endParaRPr lang="en-US" dirty="0"/>
          </a:p>
        </p:txBody>
      </p:sp>
      <p:cxnSp>
        <p:nvCxnSpPr>
          <p:cNvPr id="13" name="Straight Arrow Connector 12"/>
          <p:cNvCxnSpPr/>
          <p:nvPr/>
        </p:nvCxnSpPr>
        <p:spPr>
          <a:xfrm flipH="1">
            <a:off x="3496408" y="1905000"/>
            <a:ext cx="1304192" cy="76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62808" y="3279531"/>
            <a:ext cx="2133600" cy="984885"/>
          </a:xfrm>
          <a:prstGeom prst="rect">
            <a:avLst/>
          </a:prstGeom>
          <a:solidFill>
            <a:schemeClr val="bg1"/>
          </a:solidFill>
        </p:spPr>
        <p:txBody>
          <a:bodyPr wrap="square" rtlCol="0">
            <a:spAutoFit/>
          </a:bodyPr>
          <a:lstStyle/>
          <a:p>
            <a:r>
              <a:rPr lang="en-US" sz="1600" b="1" dirty="0" smtClean="0"/>
              <a:t>Obituaries to Annotate</a:t>
            </a:r>
          </a:p>
          <a:p>
            <a:r>
              <a:rPr lang="en-US" sz="1400" dirty="0" smtClean="0"/>
              <a:t>	Obituary 1</a:t>
            </a:r>
          </a:p>
          <a:p>
            <a:r>
              <a:rPr lang="en-US" sz="1400" dirty="0" smtClean="0"/>
              <a:t>	Obituary 2</a:t>
            </a:r>
          </a:p>
          <a:p>
            <a:r>
              <a:rPr lang="en-US" sz="1400" dirty="0" smtClean="0"/>
              <a:t>	Obituary 3</a:t>
            </a:r>
            <a:endParaRPr lang="en-US" sz="1400" dirty="0"/>
          </a:p>
        </p:txBody>
      </p:sp>
      <p:pic>
        <p:nvPicPr>
          <p:cNvPr id="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660" r="-66660"/>
          <a:stretch/>
        </p:blipFill>
        <p:spPr bwMode="auto">
          <a:xfrm>
            <a:off x="7291754" y="5166796"/>
            <a:ext cx="25146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358" y="4724400"/>
            <a:ext cx="61341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358" y="6019801"/>
            <a:ext cx="3962400" cy="53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Best-Practice Hints</a:t>
            </a:r>
            <a:endParaRPr lang="en-US" dirty="0"/>
          </a:p>
        </p:txBody>
      </p:sp>
      <p:sp>
        <p:nvSpPr>
          <p:cNvPr id="3" name="Content Placeholder 2"/>
          <p:cNvSpPr>
            <a:spLocks noGrp="1"/>
          </p:cNvSpPr>
          <p:nvPr>
            <p:ph idx="1"/>
          </p:nvPr>
        </p:nvSpPr>
        <p:spPr>
          <a:xfrm>
            <a:off x="76200" y="1219200"/>
            <a:ext cx="8915400" cy="5486400"/>
          </a:xfrm>
        </p:spPr>
        <p:txBody>
          <a:bodyPr>
            <a:normAutofit fontScale="92500" lnSpcReduction="20000"/>
          </a:bodyPr>
          <a:lstStyle/>
          <a:p>
            <a:pPr marL="571500" indent="-514350">
              <a:buFont typeface="+mj-lt"/>
              <a:buAutoNum type="arabicPeriod"/>
            </a:pPr>
            <a:r>
              <a:rPr lang="en-US" dirty="0" smtClean="0"/>
              <a:t>Use click, Alt-click, or mouse-drag-and-click only (to the extent possible).</a:t>
            </a:r>
          </a:p>
          <a:p>
            <a:pPr marL="571500" indent="-514350">
              <a:buFont typeface="+mj-lt"/>
              <a:buAutoNum type="arabicPeriod"/>
            </a:pPr>
            <a:r>
              <a:rPr lang="en-US" dirty="0" smtClean="0"/>
              <a:t>Hold </a:t>
            </a:r>
            <a:r>
              <a:rPr lang="en-US" dirty="0"/>
              <a:t>down Ctrl </a:t>
            </a:r>
            <a:r>
              <a:rPr lang="en-US" dirty="0" smtClean="0"/>
              <a:t>to add tokens to a field.  (Sometimes a click doesn’t “take”; just click again.)</a:t>
            </a:r>
          </a:p>
          <a:p>
            <a:pPr marL="571500" indent="-514350">
              <a:buFont typeface="+mj-lt"/>
              <a:buAutoNum type="arabicPeriod"/>
            </a:pPr>
            <a:r>
              <a:rPr lang="en-US" dirty="0" smtClean="0"/>
              <a:t>To </a:t>
            </a:r>
            <a:r>
              <a:rPr lang="en-US" dirty="0"/>
              <a:t>remove a character that should be omitted, </a:t>
            </a:r>
            <a:r>
              <a:rPr lang="en-US" dirty="0" smtClean="0"/>
              <a:t>click on the character </a:t>
            </a:r>
            <a:r>
              <a:rPr lang="en-US" dirty="0"/>
              <a:t>and use </a:t>
            </a:r>
            <a:r>
              <a:rPr lang="en-US" dirty="0" smtClean="0"/>
              <a:t>Backspace/Delete, and then Esc when done.</a:t>
            </a:r>
            <a:endParaRPr lang="en-US" dirty="0"/>
          </a:p>
          <a:p>
            <a:pPr marL="571500" indent="-514350">
              <a:buFont typeface="+mj-lt"/>
              <a:buAutoNum type="arabicPeriod"/>
            </a:pPr>
            <a:r>
              <a:rPr lang="en-US" dirty="0" smtClean="0"/>
              <a:t>The field focus changes automatically; use Tab and shift-Tab to manually go forward and backward through the fields.</a:t>
            </a:r>
          </a:p>
          <a:p>
            <a:pPr marL="571500" indent="-514350">
              <a:buFont typeface="+mj-lt"/>
              <a:buAutoNum type="arabicPeriod"/>
            </a:pPr>
            <a:r>
              <a:rPr lang="en-US" dirty="0" smtClean="0"/>
              <a:t>A blank record or field at the end need not be deleted.</a:t>
            </a:r>
          </a:p>
          <a:p>
            <a:pPr marL="571500" indent="-514350">
              <a:buFont typeface="+mj-lt"/>
              <a:buAutoNum type="arabicPeriod"/>
            </a:pPr>
            <a:r>
              <a:rPr lang="en-US" dirty="0" smtClean="0"/>
              <a:t>Be familiar with Actions and use Keyboard Shortcuts.</a:t>
            </a:r>
          </a:p>
          <a:p>
            <a:pPr marL="97155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276D5397-1D65-4FA5-B65B-F271D2EFE34F}" type="slidenum">
              <a:rPr lang="en-US" smtClean="0"/>
              <a:pPr/>
              <a:t>7</a:t>
            </a:fld>
            <a:endParaRPr lang="en-US"/>
          </a:p>
        </p:txBody>
      </p:sp>
    </p:spTree>
    <p:extLst>
      <p:ext uri="{BB962C8B-B14F-4D97-AF65-F5344CB8AC3E}">
        <p14:creationId xmlns:p14="http://schemas.microsoft.com/office/powerpoint/2010/main" val="2948751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Best-Practice Hints</a:t>
            </a:r>
            <a:endParaRPr lang="en-US" dirty="0"/>
          </a:p>
        </p:txBody>
      </p:sp>
      <p:sp>
        <p:nvSpPr>
          <p:cNvPr id="3" name="Content Placeholder 2"/>
          <p:cNvSpPr>
            <a:spLocks noGrp="1"/>
          </p:cNvSpPr>
          <p:nvPr>
            <p:ph idx="1"/>
          </p:nvPr>
        </p:nvSpPr>
        <p:spPr>
          <a:xfrm>
            <a:off x="76200" y="1219200"/>
            <a:ext cx="8915400" cy="5486400"/>
          </a:xfrm>
        </p:spPr>
        <p:txBody>
          <a:bodyPr>
            <a:normAutofit fontScale="92500" lnSpcReduction="20000"/>
          </a:bodyPr>
          <a:lstStyle/>
          <a:p>
            <a:pPr marL="571500" indent="-514350">
              <a:buFont typeface="+mj-lt"/>
              <a:buAutoNum type="arabicPeriod"/>
            </a:pPr>
            <a:r>
              <a:rPr lang="en-US" dirty="0" smtClean="0"/>
              <a:t>Use </a:t>
            </a:r>
            <a:r>
              <a:rPr lang="en-US" dirty="0"/>
              <a:t>click </a:t>
            </a:r>
            <a:r>
              <a:rPr lang="en-US" dirty="0" smtClean="0"/>
              <a:t>or mouse-drag-and-click only (to the extent possible).</a:t>
            </a:r>
          </a:p>
          <a:p>
            <a:pPr marL="571500" indent="-514350">
              <a:buFont typeface="+mj-lt"/>
              <a:buAutoNum type="arabicPeriod"/>
            </a:pPr>
            <a:r>
              <a:rPr lang="en-US" dirty="0" smtClean="0"/>
              <a:t>Hold </a:t>
            </a:r>
            <a:r>
              <a:rPr lang="en-US" dirty="0"/>
              <a:t>down Ctrl </a:t>
            </a:r>
            <a:r>
              <a:rPr lang="en-US" dirty="0" smtClean="0"/>
              <a:t>to add tokens to a field.  (Sometimes a click doesn’t “take”; just click again.)</a:t>
            </a:r>
          </a:p>
          <a:p>
            <a:pPr marL="571500" indent="-514350">
              <a:buFont typeface="+mj-lt"/>
              <a:buAutoNum type="arabicPeriod"/>
            </a:pPr>
            <a:r>
              <a:rPr lang="en-US" dirty="0" smtClean="0"/>
              <a:t>To </a:t>
            </a:r>
            <a:r>
              <a:rPr lang="en-US" dirty="0"/>
              <a:t>remove a character that should be omitted, </a:t>
            </a:r>
            <a:r>
              <a:rPr lang="en-US" dirty="0" smtClean="0"/>
              <a:t>click on the character </a:t>
            </a:r>
            <a:r>
              <a:rPr lang="en-US" dirty="0"/>
              <a:t>and use </a:t>
            </a:r>
            <a:r>
              <a:rPr lang="en-US" dirty="0" smtClean="0"/>
              <a:t>Backspace/Delete, and then Esc when done.</a:t>
            </a:r>
            <a:endParaRPr lang="en-US" dirty="0"/>
          </a:p>
          <a:p>
            <a:pPr marL="571500" indent="-514350">
              <a:buFont typeface="+mj-lt"/>
              <a:buAutoNum type="arabicPeriod"/>
            </a:pPr>
            <a:r>
              <a:rPr lang="en-US" dirty="0" smtClean="0"/>
              <a:t>The field focus changes automatically; use Tab and shift-Tab to manually go forward and backward through the fields.</a:t>
            </a:r>
          </a:p>
          <a:p>
            <a:pPr marL="571500" indent="-514350">
              <a:buFont typeface="+mj-lt"/>
              <a:buAutoNum type="arabicPeriod"/>
            </a:pPr>
            <a:r>
              <a:rPr lang="en-US" dirty="0" smtClean="0"/>
              <a:t>A blank record or field at the end need not be deleted.</a:t>
            </a:r>
          </a:p>
          <a:p>
            <a:pPr marL="571500" indent="-514350">
              <a:buFont typeface="+mj-lt"/>
              <a:buAutoNum type="arabicPeriod"/>
            </a:pPr>
            <a:r>
              <a:rPr lang="en-US" dirty="0" smtClean="0"/>
              <a:t>Be familiar with Actions and use Keyboard Shortcuts.</a:t>
            </a:r>
          </a:p>
          <a:p>
            <a:pPr marL="97155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276D5397-1D65-4FA5-B65B-F271D2EFE34F}" type="slidenum">
              <a:rPr lang="en-US" smtClean="0"/>
              <a:pPr/>
              <a:t>8</a:t>
            </a:fld>
            <a:endParaRPr 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505200"/>
            <a:ext cx="7607412" cy="24669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90600" y="4648200"/>
            <a:ext cx="4267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629150"/>
            <a:ext cx="38100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751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General Rules</a:t>
            </a:r>
            <a:endParaRPr lang="en-US" dirty="0"/>
          </a:p>
        </p:txBody>
      </p:sp>
      <p:sp>
        <p:nvSpPr>
          <p:cNvPr id="3" name="Content Placeholder 2"/>
          <p:cNvSpPr>
            <a:spLocks noGrp="1"/>
          </p:cNvSpPr>
          <p:nvPr>
            <p:ph idx="1"/>
          </p:nvPr>
        </p:nvSpPr>
        <p:spPr>
          <a:xfrm>
            <a:off x="228600" y="1219200"/>
            <a:ext cx="8686800" cy="5486400"/>
          </a:xfrm>
        </p:spPr>
        <p:txBody>
          <a:bodyPr>
            <a:normAutofit/>
          </a:bodyPr>
          <a:lstStyle/>
          <a:p>
            <a:pPr marL="571500" indent="-514350">
              <a:buFont typeface="+mj-lt"/>
              <a:buAutoNum type="arabicPeriod"/>
            </a:pPr>
            <a:r>
              <a:rPr lang="en-US" dirty="0" smtClean="0"/>
              <a:t>Record only typeset information (nothing written by hand).</a:t>
            </a:r>
          </a:p>
          <a:p>
            <a:pPr marL="571500" indent="-514350">
              <a:buFont typeface="+mj-lt"/>
              <a:buAutoNum type="arabicPeriod"/>
            </a:pPr>
            <a:endParaRPr lang="en-US" dirty="0" smtClean="0"/>
          </a:p>
          <a:p>
            <a:pPr marL="571500" indent="-514350">
              <a:buFont typeface="+mj-lt"/>
              <a:buAutoNum type="arabicPeriod"/>
            </a:pPr>
            <a:r>
              <a:rPr lang="en-US" dirty="0" smtClean="0"/>
              <a:t>Do </a:t>
            </a:r>
            <a:r>
              <a:rPr lang="en-US" dirty="0"/>
              <a:t>not fix errors (misspellings</a:t>
            </a:r>
            <a:r>
              <a:rPr lang="en-US" dirty="0" smtClean="0"/>
              <a:t>, </a:t>
            </a:r>
            <a:r>
              <a:rPr lang="en-US" dirty="0"/>
              <a:t>typesetting, </a:t>
            </a:r>
            <a:r>
              <a:rPr lang="en-US" dirty="0" smtClean="0"/>
              <a:t>typos, OCR, …).</a:t>
            </a:r>
          </a:p>
          <a:p>
            <a:pPr marL="571500" indent="-514350">
              <a:buFont typeface="+mj-lt"/>
              <a:buAutoNum type="arabicPeriod"/>
            </a:pPr>
            <a:endParaRPr lang="en-US" dirty="0" smtClean="0"/>
          </a:p>
          <a:p>
            <a:pPr marL="571500" indent="-514350">
              <a:buFont typeface="+mj-lt"/>
              <a:buAutoNum type="arabicPeriod"/>
            </a:pPr>
            <a:r>
              <a:rPr lang="en-US" dirty="0" smtClean="0"/>
              <a:t>Restore “real” end-of-line hyphens.</a:t>
            </a:r>
          </a:p>
        </p:txBody>
      </p:sp>
      <p:sp>
        <p:nvSpPr>
          <p:cNvPr id="4" name="Slide Number Placeholder 3"/>
          <p:cNvSpPr>
            <a:spLocks noGrp="1"/>
          </p:cNvSpPr>
          <p:nvPr>
            <p:ph type="sldNum" sz="quarter" idx="12"/>
          </p:nvPr>
        </p:nvSpPr>
        <p:spPr/>
        <p:txBody>
          <a:bodyPr/>
          <a:lstStyle/>
          <a:p>
            <a:fld id="{276D5397-1D65-4FA5-B65B-F271D2EFE34F}" type="slidenum">
              <a:rPr lang="en-US" smtClean="0"/>
              <a:pPr/>
              <a:t>9</a:t>
            </a:fld>
            <a:endParaRPr lang="en-US"/>
          </a:p>
        </p:txBody>
      </p:sp>
    </p:spTree>
    <p:extLst>
      <p:ext uri="{BB962C8B-B14F-4D97-AF65-F5344CB8AC3E}">
        <p14:creationId xmlns:p14="http://schemas.microsoft.com/office/powerpoint/2010/main" val="2527793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1307</TotalTime>
  <Words>1910</Words>
  <Application>Microsoft Office PowerPoint</Application>
  <PresentationFormat>On-screen Show (4:3)</PresentationFormat>
  <Paragraphs>183</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Ground-truthing Obituaries</vt:lpstr>
      <vt:lpstr>Project Overview</vt:lpstr>
      <vt:lpstr>Form-fill: Click-only</vt:lpstr>
      <vt:lpstr>Synergistic: Automatic Form-fill with Human Confirmation/Correction</vt:lpstr>
      <vt:lpstr>Demo</vt:lpstr>
      <vt:lpstr>The Annotator Interface </vt:lpstr>
      <vt:lpstr>Best-Practice Hints</vt:lpstr>
      <vt:lpstr>Best-Practice Hints</vt:lpstr>
      <vt:lpstr>General Rules</vt:lpstr>
      <vt:lpstr>Rules for Person Names</vt:lpstr>
      <vt:lpstr>Examples for Person Name Rules</vt:lpstr>
      <vt:lpstr>Examples of Possible Name Appearances and What to Do</vt:lpstr>
      <vt:lpstr>Rules for Relationships</vt:lpstr>
      <vt:lpstr>Relationship Specification</vt:lpstr>
      <vt:lpstr>Rules for Dates</vt:lpstr>
      <vt:lpstr>Examples for Date Rules</vt:lpstr>
      <vt:lpstr>Rules for Place Names</vt:lpstr>
      <vt:lpstr>Examples for Place Names</vt:lpstr>
      <vt:lpstr>Good Luck!</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Groundtruthing Obituaries</dc:title>
  <dc:creator>David W. Embley</dc:creator>
  <cp:lastModifiedBy>David Wayne Embley</cp:lastModifiedBy>
  <cp:revision>119</cp:revision>
  <dcterms:created xsi:type="dcterms:W3CDTF">2014-01-21T16:27:58Z</dcterms:created>
  <dcterms:modified xsi:type="dcterms:W3CDTF">2014-03-04T23:13:33Z</dcterms:modified>
</cp:coreProperties>
</file>